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1" r:id="rId1"/>
  </p:sldMasterIdLst>
  <p:sldIdLst>
    <p:sldId id="256" r:id="rId2"/>
    <p:sldId id="257" r:id="rId3"/>
    <p:sldId id="258" r:id="rId4"/>
    <p:sldId id="259" r:id="rId5"/>
    <p:sldId id="263" r:id="rId6"/>
    <p:sldId id="260" r:id="rId7"/>
    <p:sldId id="265" r:id="rId8"/>
    <p:sldId id="266" r:id="rId9"/>
    <p:sldId id="261" r:id="rId10"/>
    <p:sldId id="262" r:id="rId11"/>
    <p:sldId id="270" r:id="rId12"/>
    <p:sldId id="271" r:id="rId13"/>
    <p:sldId id="273" r:id="rId14"/>
    <p:sldId id="268" r:id="rId15"/>
    <p:sldId id="272" r:id="rId16"/>
    <p:sldId id="269" r:id="rId17"/>
    <p:sldId id="27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tyana Karabin" initials="TK" lastIdx="0" clrIdx="0">
    <p:extLst>
      <p:ext uri="{19B8F6BF-5375-455C-9EA6-DF929625EA0E}">
        <p15:presenceInfo xmlns:p15="http://schemas.microsoft.com/office/powerpoint/2012/main" userId="Tetyana Karab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5" d="100"/>
          <a:sy n="75" d="100"/>
        </p:scale>
        <p:origin x="43" y="19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6D623D-650F-410E-A670-6CCF7B346BB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de-AT"/>
        </a:p>
      </dgm:t>
    </dgm:pt>
    <dgm:pt modelId="{3C2A320A-522B-4B53-AD3F-51AFFD17E78C}">
      <dgm:prSet phldrT="[Text]" custT="1"/>
      <dgm:spPr>
        <a:solidFill>
          <a:schemeClr val="accent6">
            <a:lumMod val="75000"/>
          </a:schemeClr>
        </a:solidFill>
      </dgm:spPr>
      <dgm:t>
        <a:bodyPr/>
        <a:lstStyle/>
        <a:p>
          <a:r>
            <a:rPr lang="ru-RU" sz="4000" dirty="0"/>
            <a:t>Загальні правові рамки для можливості надання тимчасового захисту у разі масового напливу переміщених осіб та розподіл між державами ЄС </a:t>
          </a:r>
          <a:r>
            <a:rPr lang="ru-RU" sz="4000" dirty="0" err="1"/>
            <a:t>обов</a:t>
          </a:r>
          <a:r>
            <a:rPr lang="en-US" sz="4000" dirty="0"/>
            <a:t>’</a:t>
          </a:r>
          <a:r>
            <a:rPr lang="ru-RU" sz="4000" dirty="0" err="1"/>
            <a:t>язків</a:t>
          </a:r>
          <a:r>
            <a:rPr lang="ru-RU" sz="4000" dirty="0"/>
            <a:t> щодо прийому таких осіб.</a:t>
          </a:r>
          <a:endParaRPr lang="de-AT" sz="4000" dirty="0"/>
        </a:p>
      </dgm:t>
    </dgm:pt>
    <dgm:pt modelId="{DA8879E5-C664-4F5C-B293-1F634517329A}" type="parTrans" cxnId="{FC9E4643-844B-443E-81B3-677816E151E7}">
      <dgm:prSet/>
      <dgm:spPr/>
      <dgm:t>
        <a:bodyPr/>
        <a:lstStyle/>
        <a:p>
          <a:endParaRPr lang="de-AT"/>
        </a:p>
      </dgm:t>
    </dgm:pt>
    <dgm:pt modelId="{9A1DE39D-80B4-4A5E-8387-1DCD1A00CB96}" type="sibTrans" cxnId="{FC9E4643-844B-443E-81B3-677816E151E7}">
      <dgm:prSet/>
      <dgm:spPr/>
      <dgm:t>
        <a:bodyPr/>
        <a:lstStyle/>
        <a:p>
          <a:endParaRPr lang="de-AT"/>
        </a:p>
      </dgm:t>
    </dgm:pt>
    <dgm:pt modelId="{0F592F55-806A-42B7-98E2-52757E0B4637}" type="pres">
      <dgm:prSet presAssocID="{4B6D623D-650F-410E-A670-6CCF7B346BB4}" presName="diagram" presStyleCnt="0">
        <dgm:presLayoutVars>
          <dgm:dir/>
          <dgm:resizeHandles val="exact"/>
        </dgm:presLayoutVars>
      </dgm:prSet>
      <dgm:spPr/>
    </dgm:pt>
    <dgm:pt modelId="{4080D8AA-58AB-45C5-94EB-298E1AF74B55}" type="pres">
      <dgm:prSet presAssocID="{3C2A320A-522B-4B53-AD3F-51AFFD17E78C}" presName="node" presStyleLbl="node1" presStyleIdx="0" presStyleCnt="1" custScaleX="152176">
        <dgm:presLayoutVars>
          <dgm:bulletEnabled val="1"/>
        </dgm:presLayoutVars>
      </dgm:prSet>
      <dgm:spPr/>
    </dgm:pt>
  </dgm:ptLst>
  <dgm:cxnLst>
    <dgm:cxn modelId="{92CEB30B-C175-43FE-8174-E3216B0C415A}" type="presOf" srcId="{4B6D623D-650F-410E-A670-6CCF7B346BB4}" destId="{0F592F55-806A-42B7-98E2-52757E0B4637}" srcOrd="0" destOrd="0" presId="urn:microsoft.com/office/officeart/2005/8/layout/default"/>
    <dgm:cxn modelId="{FC9E4643-844B-443E-81B3-677816E151E7}" srcId="{4B6D623D-650F-410E-A670-6CCF7B346BB4}" destId="{3C2A320A-522B-4B53-AD3F-51AFFD17E78C}" srcOrd="0" destOrd="0" parTransId="{DA8879E5-C664-4F5C-B293-1F634517329A}" sibTransId="{9A1DE39D-80B4-4A5E-8387-1DCD1A00CB96}"/>
    <dgm:cxn modelId="{D0D11AAA-3C65-45FE-9E0E-A37288CE2404}" type="presOf" srcId="{3C2A320A-522B-4B53-AD3F-51AFFD17E78C}" destId="{4080D8AA-58AB-45C5-94EB-298E1AF74B55}" srcOrd="0" destOrd="0" presId="urn:microsoft.com/office/officeart/2005/8/layout/default"/>
    <dgm:cxn modelId="{482F769B-E60A-435D-A75D-47D943D7B413}" type="presParOf" srcId="{0F592F55-806A-42B7-98E2-52757E0B4637}" destId="{4080D8AA-58AB-45C5-94EB-298E1AF74B55}"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64A575-9D77-44E9-B0E0-FE991589578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de-AT"/>
        </a:p>
      </dgm:t>
    </dgm:pt>
    <dgm:pt modelId="{49623D85-DF1C-487D-BCCC-BD4765FE532C}">
      <dgm:prSet phldrT="[Text]" custT="1"/>
      <dgm:spPr>
        <a:solidFill>
          <a:schemeClr val="accent6">
            <a:lumMod val="75000"/>
          </a:schemeClr>
        </a:solidFill>
      </dgm:spPr>
      <dgm:t>
        <a:bodyPr/>
        <a:lstStyle/>
        <a:p>
          <a:r>
            <a:rPr lang="ru-RU" dirty="0"/>
            <a:t>Імплементаційне рішення щодо </a:t>
          </a:r>
          <a:r>
            <a:rPr lang="uk-UA" dirty="0"/>
            <a:t>Директиви 2001/55/ЄС </a:t>
          </a:r>
          <a:r>
            <a:rPr lang="ru-RU" dirty="0"/>
            <a:t> </a:t>
          </a:r>
          <a:endParaRPr lang="de-AT" dirty="0"/>
        </a:p>
      </dgm:t>
    </dgm:pt>
    <dgm:pt modelId="{86C965A7-B288-4661-8DF7-A3A8277B332A}" type="parTrans" cxnId="{7340D0DA-CD30-4D90-963D-A9EFAD2570CD}">
      <dgm:prSet/>
      <dgm:spPr/>
      <dgm:t>
        <a:bodyPr/>
        <a:lstStyle/>
        <a:p>
          <a:endParaRPr lang="de-AT"/>
        </a:p>
      </dgm:t>
    </dgm:pt>
    <dgm:pt modelId="{6C67C4D0-82B5-4876-8DDF-772C82B2BDD6}" type="sibTrans" cxnId="{7340D0DA-CD30-4D90-963D-A9EFAD2570CD}">
      <dgm:prSet/>
      <dgm:spPr/>
      <dgm:t>
        <a:bodyPr/>
        <a:lstStyle/>
        <a:p>
          <a:endParaRPr lang="de-AT"/>
        </a:p>
      </dgm:t>
    </dgm:pt>
    <dgm:pt modelId="{8C157DEF-F05E-4D93-A0D0-2FC1051C94C8}" type="pres">
      <dgm:prSet presAssocID="{B364A575-9D77-44E9-B0E0-FE9915895784}" presName="diagram" presStyleCnt="0">
        <dgm:presLayoutVars>
          <dgm:dir/>
          <dgm:resizeHandles val="exact"/>
        </dgm:presLayoutVars>
      </dgm:prSet>
      <dgm:spPr/>
    </dgm:pt>
    <dgm:pt modelId="{A0DFEEB4-5CE8-4013-B53C-F019A563E0AD}" type="pres">
      <dgm:prSet presAssocID="{49623D85-DF1C-487D-BCCC-BD4765FE532C}" presName="node" presStyleLbl="node1" presStyleIdx="0" presStyleCnt="1" custLinFactNeighborX="-5342" custLinFactNeighborY="-22012">
        <dgm:presLayoutVars>
          <dgm:bulletEnabled val="1"/>
        </dgm:presLayoutVars>
      </dgm:prSet>
      <dgm:spPr/>
    </dgm:pt>
  </dgm:ptLst>
  <dgm:cxnLst>
    <dgm:cxn modelId="{C477381F-0331-4DF4-93F6-BBE0EFF475D0}" type="presOf" srcId="{49623D85-DF1C-487D-BCCC-BD4765FE532C}" destId="{A0DFEEB4-5CE8-4013-B53C-F019A563E0AD}" srcOrd="0" destOrd="0" presId="urn:microsoft.com/office/officeart/2005/8/layout/default"/>
    <dgm:cxn modelId="{83A59A48-A2B2-4A66-8AF7-77CDA5788652}" type="presOf" srcId="{B364A575-9D77-44E9-B0E0-FE9915895784}" destId="{8C157DEF-F05E-4D93-A0D0-2FC1051C94C8}" srcOrd="0" destOrd="0" presId="urn:microsoft.com/office/officeart/2005/8/layout/default"/>
    <dgm:cxn modelId="{7340D0DA-CD30-4D90-963D-A9EFAD2570CD}" srcId="{B364A575-9D77-44E9-B0E0-FE9915895784}" destId="{49623D85-DF1C-487D-BCCC-BD4765FE532C}" srcOrd="0" destOrd="0" parTransId="{86C965A7-B288-4661-8DF7-A3A8277B332A}" sibTransId="{6C67C4D0-82B5-4876-8DDF-772C82B2BDD6}"/>
    <dgm:cxn modelId="{3DFB9534-C8F7-49A2-A819-CDB0F3073591}" type="presParOf" srcId="{8C157DEF-F05E-4D93-A0D0-2FC1051C94C8}" destId="{A0DFEEB4-5CE8-4013-B53C-F019A563E0AD}"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C21360C-EBB4-4334-AF18-9324E7DD2DF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de-AT"/>
        </a:p>
      </dgm:t>
    </dgm:pt>
    <dgm:pt modelId="{1D6AC0CA-A160-48B3-9E57-A5402787B878}">
      <dgm:prSet phldrT="[Text]" custT="1"/>
      <dgm:spPr>
        <a:solidFill>
          <a:schemeClr val="accent6">
            <a:lumMod val="75000"/>
          </a:schemeClr>
        </a:solidFill>
      </dgm:spPr>
      <dgm:t>
        <a:bodyPr/>
        <a:lstStyle/>
        <a:p>
          <a:r>
            <a:rPr lang="ru-RU" sz="1800" b="0" i="0" dirty="0"/>
            <a:t>переміщених з України, починаючи з 24 лютого 2022 року громадяни України, які проживали на території України до 24 лютого 2022 року;</a:t>
          </a:r>
          <a:endParaRPr lang="de-AT" sz="1800" dirty="0"/>
        </a:p>
      </dgm:t>
    </dgm:pt>
    <dgm:pt modelId="{B0AF55D7-7D8C-4517-BC4F-A7818FECE1DA}" type="parTrans" cxnId="{B61AF2A2-1E9F-4A18-AFAD-DB7033783618}">
      <dgm:prSet/>
      <dgm:spPr/>
      <dgm:t>
        <a:bodyPr/>
        <a:lstStyle/>
        <a:p>
          <a:endParaRPr lang="de-AT"/>
        </a:p>
      </dgm:t>
    </dgm:pt>
    <dgm:pt modelId="{F5BA03FD-0772-4722-9EAA-C5692FE4B915}" type="sibTrans" cxnId="{B61AF2A2-1E9F-4A18-AFAD-DB7033783618}">
      <dgm:prSet/>
      <dgm:spPr/>
      <dgm:t>
        <a:bodyPr/>
        <a:lstStyle/>
        <a:p>
          <a:endParaRPr lang="de-AT"/>
        </a:p>
      </dgm:t>
    </dgm:pt>
    <dgm:pt modelId="{24809906-123E-4AA2-BA83-64884C22EE64}">
      <dgm:prSet custT="1"/>
      <dgm:spPr>
        <a:solidFill>
          <a:schemeClr val="accent6">
            <a:lumMod val="75000"/>
          </a:schemeClr>
        </a:solidFill>
      </dgm:spPr>
      <dgm:t>
        <a:bodyPr/>
        <a:lstStyle/>
        <a:p>
          <a:r>
            <a:rPr lang="ru-RU" sz="1800" b="0" i="0" dirty="0"/>
            <a:t>переміщених осіб без громадянства та громадяни третіх країн, яким було надано міжнародний захист або еквівалентний національний захист в Україні до 24 лютого 2022 року; </a:t>
          </a:r>
        </a:p>
      </dgm:t>
    </dgm:pt>
    <dgm:pt modelId="{DB3C97EC-1A9B-4346-901C-6E8A28472966}" type="parTrans" cxnId="{6239C3A6-CC6B-4E07-A7EF-5B35573FC96E}">
      <dgm:prSet/>
      <dgm:spPr/>
      <dgm:t>
        <a:bodyPr/>
        <a:lstStyle/>
        <a:p>
          <a:endParaRPr lang="de-AT"/>
        </a:p>
      </dgm:t>
    </dgm:pt>
    <dgm:pt modelId="{99CDED05-C741-4AA7-BADB-220E2953493C}" type="sibTrans" cxnId="{6239C3A6-CC6B-4E07-A7EF-5B35573FC96E}">
      <dgm:prSet/>
      <dgm:spPr/>
      <dgm:t>
        <a:bodyPr/>
        <a:lstStyle/>
        <a:p>
          <a:endParaRPr lang="de-AT"/>
        </a:p>
      </dgm:t>
    </dgm:pt>
    <dgm:pt modelId="{D8B7A8C6-A1FC-4B1B-A3B5-C9F7C78BB656}">
      <dgm:prSet custT="1"/>
      <dgm:spPr>
        <a:solidFill>
          <a:schemeClr val="accent6">
            <a:lumMod val="75000"/>
          </a:schemeClr>
        </a:solidFill>
      </dgm:spPr>
      <dgm:t>
        <a:bodyPr/>
        <a:lstStyle/>
        <a:p>
          <a:r>
            <a:rPr lang="ru-RU" sz="1800" b="0" i="0" dirty="0"/>
            <a:t>члени сім'ї осіб, зазначених у попередніх пунктах.</a:t>
          </a:r>
        </a:p>
      </dgm:t>
    </dgm:pt>
    <dgm:pt modelId="{FA6A2205-3782-4C90-8575-F20BE0BBA7F5}" type="parTrans" cxnId="{15C5C7D1-9401-408B-B02E-2DC85EB49EE6}">
      <dgm:prSet/>
      <dgm:spPr/>
      <dgm:t>
        <a:bodyPr/>
        <a:lstStyle/>
        <a:p>
          <a:endParaRPr lang="de-AT"/>
        </a:p>
      </dgm:t>
    </dgm:pt>
    <dgm:pt modelId="{1F72B26D-2F87-4713-8019-7D9A180799BC}" type="sibTrans" cxnId="{15C5C7D1-9401-408B-B02E-2DC85EB49EE6}">
      <dgm:prSet/>
      <dgm:spPr/>
      <dgm:t>
        <a:bodyPr/>
        <a:lstStyle/>
        <a:p>
          <a:endParaRPr lang="de-AT"/>
        </a:p>
      </dgm:t>
    </dgm:pt>
    <dgm:pt modelId="{54BD1D02-85B3-4DEC-BDC5-13F9011BE7EE}" type="pres">
      <dgm:prSet presAssocID="{1C21360C-EBB4-4334-AF18-9324E7DD2DF3}" presName="linear" presStyleCnt="0">
        <dgm:presLayoutVars>
          <dgm:dir/>
          <dgm:animLvl val="lvl"/>
          <dgm:resizeHandles val="exact"/>
        </dgm:presLayoutVars>
      </dgm:prSet>
      <dgm:spPr/>
    </dgm:pt>
    <dgm:pt modelId="{E06077CF-7CA4-417E-B222-959866F1D15F}" type="pres">
      <dgm:prSet presAssocID="{1D6AC0CA-A160-48B3-9E57-A5402787B878}" presName="parentLin" presStyleCnt="0"/>
      <dgm:spPr/>
    </dgm:pt>
    <dgm:pt modelId="{AC8CA0BB-D31C-4420-9CD0-B2122CD7FC02}" type="pres">
      <dgm:prSet presAssocID="{1D6AC0CA-A160-48B3-9E57-A5402787B878}" presName="parentLeftMargin" presStyleLbl="node1" presStyleIdx="0" presStyleCnt="3"/>
      <dgm:spPr/>
    </dgm:pt>
    <dgm:pt modelId="{1EEBAC10-619A-4035-A114-06D92E9014AE}" type="pres">
      <dgm:prSet presAssocID="{1D6AC0CA-A160-48B3-9E57-A5402787B878}" presName="parentText" presStyleLbl="node1" presStyleIdx="0" presStyleCnt="3" custScaleX="107882">
        <dgm:presLayoutVars>
          <dgm:chMax val="0"/>
          <dgm:bulletEnabled val="1"/>
        </dgm:presLayoutVars>
      </dgm:prSet>
      <dgm:spPr/>
    </dgm:pt>
    <dgm:pt modelId="{50A04FC1-B857-4E44-8D24-5D4C416794A0}" type="pres">
      <dgm:prSet presAssocID="{1D6AC0CA-A160-48B3-9E57-A5402787B878}" presName="negativeSpace" presStyleCnt="0"/>
      <dgm:spPr/>
    </dgm:pt>
    <dgm:pt modelId="{D5976032-7592-4218-9CC8-E2D4AA99CA26}" type="pres">
      <dgm:prSet presAssocID="{1D6AC0CA-A160-48B3-9E57-A5402787B878}" presName="childText" presStyleLbl="conFgAcc1" presStyleIdx="0" presStyleCnt="3">
        <dgm:presLayoutVars>
          <dgm:bulletEnabled val="1"/>
        </dgm:presLayoutVars>
      </dgm:prSet>
      <dgm:spPr/>
    </dgm:pt>
    <dgm:pt modelId="{BC2379D6-E907-450A-AA64-4233E1DB4403}" type="pres">
      <dgm:prSet presAssocID="{F5BA03FD-0772-4722-9EAA-C5692FE4B915}" presName="spaceBetweenRectangles" presStyleCnt="0"/>
      <dgm:spPr/>
    </dgm:pt>
    <dgm:pt modelId="{AE32FC26-44F8-4FBE-BF29-18829461B512}" type="pres">
      <dgm:prSet presAssocID="{24809906-123E-4AA2-BA83-64884C22EE64}" presName="parentLin" presStyleCnt="0"/>
      <dgm:spPr/>
    </dgm:pt>
    <dgm:pt modelId="{F7490DDC-E498-4AC5-B9A4-E751B6991121}" type="pres">
      <dgm:prSet presAssocID="{24809906-123E-4AA2-BA83-64884C22EE64}" presName="parentLeftMargin" presStyleLbl="node1" presStyleIdx="0" presStyleCnt="3"/>
      <dgm:spPr/>
    </dgm:pt>
    <dgm:pt modelId="{AFC712D3-08AA-43EF-902D-721629211267}" type="pres">
      <dgm:prSet presAssocID="{24809906-123E-4AA2-BA83-64884C22EE64}" presName="parentText" presStyleLbl="node1" presStyleIdx="1" presStyleCnt="3" custScaleX="108670">
        <dgm:presLayoutVars>
          <dgm:chMax val="0"/>
          <dgm:bulletEnabled val="1"/>
        </dgm:presLayoutVars>
      </dgm:prSet>
      <dgm:spPr/>
    </dgm:pt>
    <dgm:pt modelId="{935369D4-0B82-4FDB-9537-25C982B5E290}" type="pres">
      <dgm:prSet presAssocID="{24809906-123E-4AA2-BA83-64884C22EE64}" presName="negativeSpace" presStyleCnt="0"/>
      <dgm:spPr/>
    </dgm:pt>
    <dgm:pt modelId="{98A19A2A-C242-41DA-BB09-7AE0ED5F3B5B}" type="pres">
      <dgm:prSet presAssocID="{24809906-123E-4AA2-BA83-64884C22EE64}" presName="childText" presStyleLbl="conFgAcc1" presStyleIdx="1" presStyleCnt="3">
        <dgm:presLayoutVars>
          <dgm:bulletEnabled val="1"/>
        </dgm:presLayoutVars>
      </dgm:prSet>
      <dgm:spPr/>
    </dgm:pt>
    <dgm:pt modelId="{1FD3A38C-6E7A-48E4-8004-161DF6CC30DF}" type="pres">
      <dgm:prSet presAssocID="{99CDED05-C741-4AA7-BADB-220E2953493C}" presName="spaceBetweenRectangles" presStyleCnt="0"/>
      <dgm:spPr/>
    </dgm:pt>
    <dgm:pt modelId="{14BEE501-EC39-4C60-AB83-BE2808C84D19}" type="pres">
      <dgm:prSet presAssocID="{D8B7A8C6-A1FC-4B1B-A3B5-C9F7C78BB656}" presName="parentLin" presStyleCnt="0"/>
      <dgm:spPr/>
    </dgm:pt>
    <dgm:pt modelId="{02F8D479-E53A-43A5-A1D5-634F75162072}" type="pres">
      <dgm:prSet presAssocID="{D8B7A8C6-A1FC-4B1B-A3B5-C9F7C78BB656}" presName="parentLeftMargin" presStyleLbl="node1" presStyleIdx="1" presStyleCnt="3"/>
      <dgm:spPr/>
    </dgm:pt>
    <dgm:pt modelId="{F8FD7D56-7107-4D0B-83DB-BFA60B952CB4}" type="pres">
      <dgm:prSet presAssocID="{D8B7A8C6-A1FC-4B1B-A3B5-C9F7C78BB656}" presName="parentText" presStyleLbl="node1" presStyleIdx="2" presStyleCnt="3" custScaleX="106699">
        <dgm:presLayoutVars>
          <dgm:chMax val="0"/>
          <dgm:bulletEnabled val="1"/>
        </dgm:presLayoutVars>
      </dgm:prSet>
      <dgm:spPr/>
    </dgm:pt>
    <dgm:pt modelId="{B99E1A14-D803-4BB7-8A38-D52E2E2827A7}" type="pres">
      <dgm:prSet presAssocID="{D8B7A8C6-A1FC-4B1B-A3B5-C9F7C78BB656}" presName="negativeSpace" presStyleCnt="0"/>
      <dgm:spPr/>
    </dgm:pt>
    <dgm:pt modelId="{00E76F82-5939-425E-B89D-0FB47738E3B8}" type="pres">
      <dgm:prSet presAssocID="{D8B7A8C6-A1FC-4B1B-A3B5-C9F7C78BB656}" presName="childText" presStyleLbl="conFgAcc1" presStyleIdx="2" presStyleCnt="3">
        <dgm:presLayoutVars>
          <dgm:bulletEnabled val="1"/>
        </dgm:presLayoutVars>
      </dgm:prSet>
      <dgm:spPr/>
    </dgm:pt>
  </dgm:ptLst>
  <dgm:cxnLst>
    <dgm:cxn modelId="{325E741A-8956-4091-965F-61FC52A8E6FB}" type="presOf" srcId="{D8B7A8C6-A1FC-4B1B-A3B5-C9F7C78BB656}" destId="{02F8D479-E53A-43A5-A1D5-634F75162072}" srcOrd="0" destOrd="0" presId="urn:microsoft.com/office/officeart/2005/8/layout/list1"/>
    <dgm:cxn modelId="{3DD2946F-A966-4F37-8363-542BD0023C61}" type="presOf" srcId="{D8B7A8C6-A1FC-4B1B-A3B5-C9F7C78BB656}" destId="{F8FD7D56-7107-4D0B-83DB-BFA60B952CB4}" srcOrd="1" destOrd="0" presId="urn:microsoft.com/office/officeart/2005/8/layout/list1"/>
    <dgm:cxn modelId="{B61AF2A2-1E9F-4A18-AFAD-DB7033783618}" srcId="{1C21360C-EBB4-4334-AF18-9324E7DD2DF3}" destId="{1D6AC0CA-A160-48B3-9E57-A5402787B878}" srcOrd="0" destOrd="0" parTransId="{B0AF55D7-7D8C-4517-BC4F-A7818FECE1DA}" sibTransId="{F5BA03FD-0772-4722-9EAA-C5692FE4B915}"/>
    <dgm:cxn modelId="{6239C3A6-CC6B-4E07-A7EF-5B35573FC96E}" srcId="{1C21360C-EBB4-4334-AF18-9324E7DD2DF3}" destId="{24809906-123E-4AA2-BA83-64884C22EE64}" srcOrd="1" destOrd="0" parTransId="{DB3C97EC-1A9B-4346-901C-6E8A28472966}" sibTransId="{99CDED05-C741-4AA7-BADB-220E2953493C}"/>
    <dgm:cxn modelId="{1A955FCC-6407-432C-8302-5C5986F2C8BF}" type="presOf" srcId="{24809906-123E-4AA2-BA83-64884C22EE64}" destId="{F7490DDC-E498-4AC5-B9A4-E751B6991121}" srcOrd="0" destOrd="0" presId="urn:microsoft.com/office/officeart/2005/8/layout/list1"/>
    <dgm:cxn modelId="{055E2BCF-BE61-4138-8886-FFD839AA9A04}" type="presOf" srcId="{1D6AC0CA-A160-48B3-9E57-A5402787B878}" destId="{1EEBAC10-619A-4035-A114-06D92E9014AE}" srcOrd="1" destOrd="0" presId="urn:microsoft.com/office/officeart/2005/8/layout/list1"/>
    <dgm:cxn modelId="{7AF2E0D0-0727-49FB-AA4C-3E438C0A0277}" type="presOf" srcId="{24809906-123E-4AA2-BA83-64884C22EE64}" destId="{AFC712D3-08AA-43EF-902D-721629211267}" srcOrd="1" destOrd="0" presId="urn:microsoft.com/office/officeart/2005/8/layout/list1"/>
    <dgm:cxn modelId="{15C5C7D1-9401-408B-B02E-2DC85EB49EE6}" srcId="{1C21360C-EBB4-4334-AF18-9324E7DD2DF3}" destId="{D8B7A8C6-A1FC-4B1B-A3B5-C9F7C78BB656}" srcOrd="2" destOrd="0" parTransId="{FA6A2205-3782-4C90-8575-F20BE0BBA7F5}" sibTransId="{1F72B26D-2F87-4713-8019-7D9A180799BC}"/>
    <dgm:cxn modelId="{0FFF35D2-6469-4C1C-828F-FC2C1C4ABADF}" type="presOf" srcId="{1D6AC0CA-A160-48B3-9E57-A5402787B878}" destId="{AC8CA0BB-D31C-4420-9CD0-B2122CD7FC02}" srcOrd="0" destOrd="0" presId="urn:microsoft.com/office/officeart/2005/8/layout/list1"/>
    <dgm:cxn modelId="{CFDA19F5-855D-41C4-B72C-B451E2C0B732}" type="presOf" srcId="{1C21360C-EBB4-4334-AF18-9324E7DD2DF3}" destId="{54BD1D02-85B3-4DEC-BDC5-13F9011BE7EE}" srcOrd="0" destOrd="0" presId="urn:microsoft.com/office/officeart/2005/8/layout/list1"/>
    <dgm:cxn modelId="{E3A5BE41-BA58-466B-B044-0E95F5244A6B}" type="presParOf" srcId="{54BD1D02-85B3-4DEC-BDC5-13F9011BE7EE}" destId="{E06077CF-7CA4-417E-B222-959866F1D15F}" srcOrd="0" destOrd="0" presId="urn:microsoft.com/office/officeart/2005/8/layout/list1"/>
    <dgm:cxn modelId="{28F86D1B-9DF1-40C4-A871-D4675E7DCD32}" type="presParOf" srcId="{E06077CF-7CA4-417E-B222-959866F1D15F}" destId="{AC8CA0BB-D31C-4420-9CD0-B2122CD7FC02}" srcOrd="0" destOrd="0" presId="urn:microsoft.com/office/officeart/2005/8/layout/list1"/>
    <dgm:cxn modelId="{31E174CE-5737-430E-BED4-C930C9B33E18}" type="presParOf" srcId="{E06077CF-7CA4-417E-B222-959866F1D15F}" destId="{1EEBAC10-619A-4035-A114-06D92E9014AE}" srcOrd="1" destOrd="0" presId="urn:microsoft.com/office/officeart/2005/8/layout/list1"/>
    <dgm:cxn modelId="{6896779C-5096-4321-92CF-4E77367707F9}" type="presParOf" srcId="{54BD1D02-85B3-4DEC-BDC5-13F9011BE7EE}" destId="{50A04FC1-B857-4E44-8D24-5D4C416794A0}" srcOrd="1" destOrd="0" presId="urn:microsoft.com/office/officeart/2005/8/layout/list1"/>
    <dgm:cxn modelId="{A5DCB489-A7B2-4904-A895-1E3CB678F31D}" type="presParOf" srcId="{54BD1D02-85B3-4DEC-BDC5-13F9011BE7EE}" destId="{D5976032-7592-4218-9CC8-E2D4AA99CA26}" srcOrd="2" destOrd="0" presId="urn:microsoft.com/office/officeart/2005/8/layout/list1"/>
    <dgm:cxn modelId="{2D5F0836-22AD-4E53-B4D8-95E8441167D7}" type="presParOf" srcId="{54BD1D02-85B3-4DEC-BDC5-13F9011BE7EE}" destId="{BC2379D6-E907-450A-AA64-4233E1DB4403}" srcOrd="3" destOrd="0" presId="urn:microsoft.com/office/officeart/2005/8/layout/list1"/>
    <dgm:cxn modelId="{0329E628-E42B-4EC7-A812-358AB216C093}" type="presParOf" srcId="{54BD1D02-85B3-4DEC-BDC5-13F9011BE7EE}" destId="{AE32FC26-44F8-4FBE-BF29-18829461B512}" srcOrd="4" destOrd="0" presId="urn:microsoft.com/office/officeart/2005/8/layout/list1"/>
    <dgm:cxn modelId="{BBC423BD-A804-4B57-888B-461F26CD9C24}" type="presParOf" srcId="{AE32FC26-44F8-4FBE-BF29-18829461B512}" destId="{F7490DDC-E498-4AC5-B9A4-E751B6991121}" srcOrd="0" destOrd="0" presId="urn:microsoft.com/office/officeart/2005/8/layout/list1"/>
    <dgm:cxn modelId="{F7DBD3AF-A665-4F10-8A4D-1DB3095FCC49}" type="presParOf" srcId="{AE32FC26-44F8-4FBE-BF29-18829461B512}" destId="{AFC712D3-08AA-43EF-902D-721629211267}" srcOrd="1" destOrd="0" presId="urn:microsoft.com/office/officeart/2005/8/layout/list1"/>
    <dgm:cxn modelId="{ED0D07C8-9AD4-4BF5-98C4-D697F3E1F69E}" type="presParOf" srcId="{54BD1D02-85B3-4DEC-BDC5-13F9011BE7EE}" destId="{935369D4-0B82-4FDB-9537-25C982B5E290}" srcOrd="5" destOrd="0" presId="urn:microsoft.com/office/officeart/2005/8/layout/list1"/>
    <dgm:cxn modelId="{2CB9C05D-46CB-49DB-8343-F642F29E557B}" type="presParOf" srcId="{54BD1D02-85B3-4DEC-BDC5-13F9011BE7EE}" destId="{98A19A2A-C242-41DA-BB09-7AE0ED5F3B5B}" srcOrd="6" destOrd="0" presId="urn:microsoft.com/office/officeart/2005/8/layout/list1"/>
    <dgm:cxn modelId="{FF8D37E1-7448-4AC9-86A1-CF3EDF57C953}" type="presParOf" srcId="{54BD1D02-85B3-4DEC-BDC5-13F9011BE7EE}" destId="{1FD3A38C-6E7A-48E4-8004-161DF6CC30DF}" srcOrd="7" destOrd="0" presId="urn:microsoft.com/office/officeart/2005/8/layout/list1"/>
    <dgm:cxn modelId="{F1141F43-6B45-46B5-803E-78E46083C176}" type="presParOf" srcId="{54BD1D02-85B3-4DEC-BDC5-13F9011BE7EE}" destId="{14BEE501-EC39-4C60-AB83-BE2808C84D19}" srcOrd="8" destOrd="0" presId="urn:microsoft.com/office/officeart/2005/8/layout/list1"/>
    <dgm:cxn modelId="{1FCF35B9-FF3C-4918-BEA3-61FE9643F330}" type="presParOf" srcId="{14BEE501-EC39-4C60-AB83-BE2808C84D19}" destId="{02F8D479-E53A-43A5-A1D5-634F75162072}" srcOrd="0" destOrd="0" presId="urn:microsoft.com/office/officeart/2005/8/layout/list1"/>
    <dgm:cxn modelId="{EE79F096-69A1-4988-A87F-A0B3157231AA}" type="presParOf" srcId="{14BEE501-EC39-4C60-AB83-BE2808C84D19}" destId="{F8FD7D56-7107-4D0B-83DB-BFA60B952CB4}" srcOrd="1" destOrd="0" presId="urn:microsoft.com/office/officeart/2005/8/layout/list1"/>
    <dgm:cxn modelId="{4AD02658-BB4D-4E57-8E40-B63010A5A198}" type="presParOf" srcId="{54BD1D02-85B3-4DEC-BDC5-13F9011BE7EE}" destId="{B99E1A14-D803-4BB7-8A38-D52E2E2827A7}" srcOrd="9" destOrd="0" presId="urn:microsoft.com/office/officeart/2005/8/layout/list1"/>
    <dgm:cxn modelId="{471203B4-9219-469C-B1D3-3E52F182446F}" type="presParOf" srcId="{54BD1D02-85B3-4DEC-BDC5-13F9011BE7EE}" destId="{00E76F82-5939-425E-B89D-0FB47738E3B8}"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9534DF9-B5AA-45A4-90E3-6F8E81002575}"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de-AT"/>
        </a:p>
      </dgm:t>
    </dgm:pt>
    <dgm:pt modelId="{BA46EFC1-524A-40B6-8267-B2E1F772A59C}">
      <dgm:prSet phldrT="[Text]" custT="1"/>
      <dgm:spPr/>
      <dgm:t>
        <a:bodyPr/>
        <a:lstStyle/>
        <a:p>
          <a:r>
            <a:rPr lang="ru-RU" dirty="0"/>
            <a:t>Уряд штату 40% </a:t>
          </a:r>
          <a:endParaRPr lang="de-AT" dirty="0"/>
        </a:p>
      </dgm:t>
    </dgm:pt>
    <dgm:pt modelId="{0487A68A-6360-46C2-972F-5C840CB9FE9F}" type="parTrans" cxnId="{530C36C3-7928-48C0-9B37-C14A4EDAB26A}">
      <dgm:prSet/>
      <dgm:spPr/>
      <dgm:t>
        <a:bodyPr/>
        <a:lstStyle/>
        <a:p>
          <a:endParaRPr lang="de-AT"/>
        </a:p>
      </dgm:t>
    </dgm:pt>
    <dgm:pt modelId="{A99D9AFF-719A-465D-B2E1-F029ED4D784A}" type="sibTrans" cxnId="{530C36C3-7928-48C0-9B37-C14A4EDAB26A}">
      <dgm:prSet/>
      <dgm:spPr/>
      <dgm:t>
        <a:bodyPr/>
        <a:lstStyle/>
        <a:p>
          <a:endParaRPr lang="de-AT"/>
        </a:p>
      </dgm:t>
    </dgm:pt>
    <dgm:pt modelId="{14AAF7E8-46D0-49E3-ADC4-7AE06871B1BE}">
      <dgm:prSet phldrT="[Text]"/>
      <dgm:spPr/>
      <dgm:t>
        <a:bodyPr/>
        <a:lstStyle/>
        <a:p>
          <a:r>
            <a:rPr lang="ru-RU" dirty="0"/>
            <a:t>Федеральний уряд 60%</a:t>
          </a:r>
          <a:endParaRPr lang="de-AT" dirty="0"/>
        </a:p>
      </dgm:t>
    </dgm:pt>
    <dgm:pt modelId="{597543A9-9D8E-4924-AE14-2BE14B944F49}" type="parTrans" cxnId="{015DE307-8D3A-43BE-B3B9-433F6E714A62}">
      <dgm:prSet/>
      <dgm:spPr/>
      <dgm:t>
        <a:bodyPr/>
        <a:lstStyle/>
        <a:p>
          <a:endParaRPr lang="de-AT"/>
        </a:p>
      </dgm:t>
    </dgm:pt>
    <dgm:pt modelId="{02EC82F1-A1A4-4891-ACC1-DCC1D0708AF6}" type="sibTrans" cxnId="{015DE307-8D3A-43BE-B3B9-433F6E714A62}">
      <dgm:prSet/>
      <dgm:spPr/>
      <dgm:t>
        <a:bodyPr/>
        <a:lstStyle/>
        <a:p>
          <a:endParaRPr lang="de-AT"/>
        </a:p>
      </dgm:t>
    </dgm:pt>
    <dgm:pt modelId="{C67C6547-146A-44D3-A381-3D8A39A5E6BE}" type="pres">
      <dgm:prSet presAssocID="{19534DF9-B5AA-45A4-90E3-6F8E81002575}" presName="compositeShape" presStyleCnt="0">
        <dgm:presLayoutVars>
          <dgm:chMax val="2"/>
          <dgm:dir/>
          <dgm:resizeHandles val="exact"/>
        </dgm:presLayoutVars>
      </dgm:prSet>
      <dgm:spPr/>
    </dgm:pt>
    <dgm:pt modelId="{297F8CE8-F0E6-4E93-9039-7EAA1A33A027}" type="pres">
      <dgm:prSet presAssocID="{19534DF9-B5AA-45A4-90E3-6F8E81002575}" presName="divider" presStyleLbl="fgShp" presStyleIdx="0" presStyleCnt="1"/>
      <dgm:spPr/>
    </dgm:pt>
    <dgm:pt modelId="{FE0762BC-0270-4371-AF30-8F0EE56928C6}" type="pres">
      <dgm:prSet presAssocID="{BA46EFC1-524A-40B6-8267-B2E1F772A59C}" presName="downArrow" presStyleLbl="node1" presStyleIdx="0" presStyleCnt="2"/>
      <dgm:spPr>
        <a:solidFill>
          <a:schemeClr val="accent6">
            <a:lumMod val="75000"/>
          </a:schemeClr>
        </a:solidFill>
      </dgm:spPr>
    </dgm:pt>
    <dgm:pt modelId="{00B3B3A0-8A85-413B-B495-5CA2E190BC8C}" type="pres">
      <dgm:prSet presAssocID="{BA46EFC1-524A-40B6-8267-B2E1F772A59C}" presName="downArrowText" presStyleLbl="revTx" presStyleIdx="0" presStyleCnt="2">
        <dgm:presLayoutVars>
          <dgm:bulletEnabled val="1"/>
        </dgm:presLayoutVars>
      </dgm:prSet>
      <dgm:spPr/>
    </dgm:pt>
    <dgm:pt modelId="{826BBBC2-A3AF-47E2-8C74-FA8B253AD531}" type="pres">
      <dgm:prSet presAssocID="{14AAF7E8-46D0-49E3-ADC4-7AE06871B1BE}" presName="upArrow" presStyleLbl="node1" presStyleIdx="1" presStyleCnt="2"/>
      <dgm:spPr>
        <a:solidFill>
          <a:schemeClr val="accent6">
            <a:lumMod val="75000"/>
          </a:schemeClr>
        </a:solidFill>
      </dgm:spPr>
    </dgm:pt>
    <dgm:pt modelId="{037A426B-9CDE-4353-9C2F-EB5D76999B38}" type="pres">
      <dgm:prSet presAssocID="{14AAF7E8-46D0-49E3-ADC4-7AE06871B1BE}" presName="upArrowText" presStyleLbl="revTx" presStyleIdx="1" presStyleCnt="2">
        <dgm:presLayoutVars>
          <dgm:bulletEnabled val="1"/>
        </dgm:presLayoutVars>
      </dgm:prSet>
      <dgm:spPr/>
    </dgm:pt>
  </dgm:ptLst>
  <dgm:cxnLst>
    <dgm:cxn modelId="{015DE307-8D3A-43BE-B3B9-433F6E714A62}" srcId="{19534DF9-B5AA-45A4-90E3-6F8E81002575}" destId="{14AAF7E8-46D0-49E3-ADC4-7AE06871B1BE}" srcOrd="1" destOrd="0" parTransId="{597543A9-9D8E-4924-AE14-2BE14B944F49}" sibTransId="{02EC82F1-A1A4-4891-ACC1-DCC1D0708AF6}"/>
    <dgm:cxn modelId="{CF622D36-25F4-45B3-85FB-441284650105}" type="presOf" srcId="{19534DF9-B5AA-45A4-90E3-6F8E81002575}" destId="{C67C6547-146A-44D3-A381-3D8A39A5E6BE}" srcOrd="0" destOrd="0" presId="urn:microsoft.com/office/officeart/2005/8/layout/arrow3"/>
    <dgm:cxn modelId="{7804126B-5620-41A3-B53A-B15B5F6DAD62}" type="presOf" srcId="{BA46EFC1-524A-40B6-8267-B2E1F772A59C}" destId="{00B3B3A0-8A85-413B-B495-5CA2E190BC8C}" srcOrd="0" destOrd="0" presId="urn:microsoft.com/office/officeart/2005/8/layout/arrow3"/>
    <dgm:cxn modelId="{E3012A7B-BD8D-43BB-887A-0A71AE9B86D9}" type="presOf" srcId="{14AAF7E8-46D0-49E3-ADC4-7AE06871B1BE}" destId="{037A426B-9CDE-4353-9C2F-EB5D76999B38}" srcOrd="0" destOrd="0" presId="urn:microsoft.com/office/officeart/2005/8/layout/arrow3"/>
    <dgm:cxn modelId="{530C36C3-7928-48C0-9B37-C14A4EDAB26A}" srcId="{19534DF9-B5AA-45A4-90E3-6F8E81002575}" destId="{BA46EFC1-524A-40B6-8267-B2E1F772A59C}" srcOrd="0" destOrd="0" parTransId="{0487A68A-6360-46C2-972F-5C840CB9FE9F}" sibTransId="{A99D9AFF-719A-465D-B2E1-F029ED4D784A}"/>
    <dgm:cxn modelId="{D3583994-CCEA-4439-ACAE-37041330CC88}" type="presParOf" srcId="{C67C6547-146A-44D3-A381-3D8A39A5E6BE}" destId="{297F8CE8-F0E6-4E93-9039-7EAA1A33A027}" srcOrd="0" destOrd="0" presId="urn:microsoft.com/office/officeart/2005/8/layout/arrow3"/>
    <dgm:cxn modelId="{9C02A675-683A-4F51-A6EA-7234CE270E6C}" type="presParOf" srcId="{C67C6547-146A-44D3-A381-3D8A39A5E6BE}" destId="{FE0762BC-0270-4371-AF30-8F0EE56928C6}" srcOrd="1" destOrd="0" presId="urn:microsoft.com/office/officeart/2005/8/layout/arrow3"/>
    <dgm:cxn modelId="{4E4B1E47-5C07-4493-8CF9-1491D188D1A3}" type="presParOf" srcId="{C67C6547-146A-44D3-A381-3D8A39A5E6BE}" destId="{00B3B3A0-8A85-413B-B495-5CA2E190BC8C}" srcOrd="2" destOrd="0" presId="urn:microsoft.com/office/officeart/2005/8/layout/arrow3"/>
    <dgm:cxn modelId="{8EDC41E1-442C-4846-9969-8BDB23399FAE}" type="presParOf" srcId="{C67C6547-146A-44D3-A381-3D8A39A5E6BE}" destId="{826BBBC2-A3AF-47E2-8C74-FA8B253AD531}" srcOrd="3" destOrd="0" presId="urn:microsoft.com/office/officeart/2005/8/layout/arrow3"/>
    <dgm:cxn modelId="{EB1DB984-DE52-4737-9C52-EB307B1180F1}" type="presParOf" srcId="{C67C6547-146A-44D3-A381-3D8A39A5E6BE}" destId="{037A426B-9CDE-4353-9C2F-EB5D76999B38}"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80D8AA-58AB-45C5-94EB-298E1AF74B55}">
      <dsp:nvSpPr>
        <dsp:cNvPr id="0" name=""/>
        <dsp:cNvSpPr/>
      </dsp:nvSpPr>
      <dsp:spPr>
        <a:xfrm>
          <a:off x="1054091" y="2292"/>
          <a:ext cx="8407416" cy="3314878"/>
        </a:xfrm>
        <a:prstGeom prst="rect">
          <a:avLst/>
        </a:prstGeom>
        <a:solidFill>
          <a:schemeClr val="accent6">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ru-RU" sz="4000" kern="1200" dirty="0"/>
            <a:t>Загальні правові рамки для можливості надання тимчасового захисту у разі масового напливу переміщених осіб та розподіл між державами ЄС </a:t>
          </a:r>
          <a:r>
            <a:rPr lang="ru-RU" sz="4000" kern="1200" dirty="0" err="1"/>
            <a:t>обов</a:t>
          </a:r>
          <a:r>
            <a:rPr lang="en-US" sz="4000" kern="1200" dirty="0"/>
            <a:t>’</a:t>
          </a:r>
          <a:r>
            <a:rPr lang="ru-RU" sz="4000" kern="1200" dirty="0" err="1"/>
            <a:t>язків</a:t>
          </a:r>
          <a:r>
            <a:rPr lang="ru-RU" sz="4000" kern="1200" dirty="0"/>
            <a:t> щодо прийому таких осіб.</a:t>
          </a:r>
          <a:endParaRPr lang="de-AT" sz="4000" kern="1200" dirty="0"/>
        </a:p>
      </dsp:txBody>
      <dsp:txXfrm>
        <a:off x="1054091" y="2292"/>
        <a:ext cx="8407416" cy="33148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DFEEB4-5CE8-4013-B53C-F019A563E0AD}">
      <dsp:nvSpPr>
        <dsp:cNvPr id="0" name=""/>
        <dsp:cNvSpPr/>
      </dsp:nvSpPr>
      <dsp:spPr>
        <a:xfrm>
          <a:off x="2193872" y="0"/>
          <a:ext cx="4713084" cy="2827850"/>
        </a:xfrm>
        <a:prstGeom prst="rect">
          <a:avLst/>
        </a:prstGeom>
        <a:solidFill>
          <a:schemeClr val="accent6">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ru-RU" sz="3600" kern="1200" dirty="0"/>
            <a:t>Імплементаційне рішення щодо </a:t>
          </a:r>
          <a:r>
            <a:rPr lang="uk-UA" sz="3600" kern="1200" dirty="0"/>
            <a:t>Директиви 2001/55/ЄС </a:t>
          </a:r>
          <a:r>
            <a:rPr lang="ru-RU" sz="3600" kern="1200" dirty="0"/>
            <a:t> </a:t>
          </a:r>
          <a:endParaRPr lang="de-AT" sz="3600" kern="1200" dirty="0"/>
        </a:p>
      </dsp:txBody>
      <dsp:txXfrm>
        <a:off x="2193872" y="0"/>
        <a:ext cx="4713084" cy="28278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976032-7592-4218-9CC8-E2D4AA99CA26}">
      <dsp:nvSpPr>
        <dsp:cNvPr id="0" name=""/>
        <dsp:cNvSpPr/>
      </dsp:nvSpPr>
      <dsp:spPr>
        <a:xfrm>
          <a:off x="0" y="409738"/>
          <a:ext cx="9604375" cy="6552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EEBAC10-619A-4035-A114-06D92E9014AE}">
      <dsp:nvSpPr>
        <dsp:cNvPr id="0" name=""/>
        <dsp:cNvSpPr/>
      </dsp:nvSpPr>
      <dsp:spPr>
        <a:xfrm>
          <a:off x="480218" y="25978"/>
          <a:ext cx="7252974" cy="767520"/>
        </a:xfrm>
        <a:prstGeom prst="roundRect">
          <a:avLst/>
        </a:prstGeom>
        <a:solidFill>
          <a:schemeClr val="accent6">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116" tIns="0" rIns="254116" bIns="0" numCol="1" spcCol="1270" anchor="ctr" anchorCtr="0">
          <a:noAutofit/>
        </a:bodyPr>
        <a:lstStyle/>
        <a:p>
          <a:pPr marL="0" lvl="0" indent="0" algn="l" defTabSz="800100">
            <a:lnSpc>
              <a:spcPct val="90000"/>
            </a:lnSpc>
            <a:spcBef>
              <a:spcPct val="0"/>
            </a:spcBef>
            <a:spcAft>
              <a:spcPct val="35000"/>
            </a:spcAft>
            <a:buNone/>
          </a:pPr>
          <a:r>
            <a:rPr lang="ru-RU" sz="1800" b="0" i="0" kern="1200" dirty="0"/>
            <a:t>переміщених з України, починаючи з 24 лютого 2022 року громадяни України, які проживали на території України до 24 лютого 2022 року;</a:t>
          </a:r>
          <a:endParaRPr lang="de-AT" sz="1800" kern="1200" dirty="0"/>
        </a:p>
      </dsp:txBody>
      <dsp:txXfrm>
        <a:off x="517685" y="63445"/>
        <a:ext cx="7178040" cy="692586"/>
      </dsp:txXfrm>
    </dsp:sp>
    <dsp:sp modelId="{98A19A2A-C242-41DA-BB09-7AE0ED5F3B5B}">
      <dsp:nvSpPr>
        <dsp:cNvPr id="0" name=""/>
        <dsp:cNvSpPr/>
      </dsp:nvSpPr>
      <dsp:spPr>
        <a:xfrm>
          <a:off x="0" y="1589098"/>
          <a:ext cx="9604375" cy="6552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FC712D3-08AA-43EF-902D-721629211267}">
      <dsp:nvSpPr>
        <dsp:cNvPr id="0" name=""/>
        <dsp:cNvSpPr/>
      </dsp:nvSpPr>
      <dsp:spPr>
        <a:xfrm>
          <a:off x="480218" y="1205339"/>
          <a:ext cx="7305952" cy="767520"/>
        </a:xfrm>
        <a:prstGeom prst="roundRect">
          <a:avLst/>
        </a:prstGeom>
        <a:solidFill>
          <a:schemeClr val="accent6">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116" tIns="0" rIns="254116" bIns="0" numCol="1" spcCol="1270" anchor="ctr" anchorCtr="0">
          <a:noAutofit/>
        </a:bodyPr>
        <a:lstStyle/>
        <a:p>
          <a:pPr marL="0" lvl="0" indent="0" algn="l" defTabSz="800100">
            <a:lnSpc>
              <a:spcPct val="90000"/>
            </a:lnSpc>
            <a:spcBef>
              <a:spcPct val="0"/>
            </a:spcBef>
            <a:spcAft>
              <a:spcPct val="35000"/>
            </a:spcAft>
            <a:buNone/>
          </a:pPr>
          <a:r>
            <a:rPr lang="ru-RU" sz="1800" b="0" i="0" kern="1200" dirty="0"/>
            <a:t>переміщених осіб без громадянства та громадяни третіх країн, яким було надано міжнародний захист або еквівалентний національний захист в Україні до 24 лютого 2022 року; </a:t>
          </a:r>
        </a:p>
      </dsp:txBody>
      <dsp:txXfrm>
        <a:off x="517685" y="1242806"/>
        <a:ext cx="7231018" cy="692586"/>
      </dsp:txXfrm>
    </dsp:sp>
    <dsp:sp modelId="{00E76F82-5939-425E-B89D-0FB47738E3B8}">
      <dsp:nvSpPr>
        <dsp:cNvPr id="0" name=""/>
        <dsp:cNvSpPr/>
      </dsp:nvSpPr>
      <dsp:spPr>
        <a:xfrm>
          <a:off x="0" y="2768459"/>
          <a:ext cx="9604375" cy="6552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8FD7D56-7107-4D0B-83DB-BFA60B952CB4}">
      <dsp:nvSpPr>
        <dsp:cNvPr id="0" name=""/>
        <dsp:cNvSpPr/>
      </dsp:nvSpPr>
      <dsp:spPr>
        <a:xfrm>
          <a:off x="480218" y="2384699"/>
          <a:ext cx="7173440" cy="767520"/>
        </a:xfrm>
        <a:prstGeom prst="roundRect">
          <a:avLst/>
        </a:prstGeom>
        <a:solidFill>
          <a:schemeClr val="accent6">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116" tIns="0" rIns="254116" bIns="0" numCol="1" spcCol="1270" anchor="ctr" anchorCtr="0">
          <a:noAutofit/>
        </a:bodyPr>
        <a:lstStyle/>
        <a:p>
          <a:pPr marL="0" lvl="0" indent="0" algn="l" defTabSz="800100">
            <a:lnSpc>
              <a:spcPct val="90000"/>
            </a:lnSpc>
            <a:spcBef>
              <a:spcPct val="0"/>
            </a:spcBef>
            <a:spcAft>
              <a:spcPct val="35000"/>
            </a:spcAft>
            <a:buNone/>
          </a:pPr>
          <a:r>
            <a:rPr lang="ru-RU" sz="1800" b="0" i="0" kern="1200" dirty="0"/>
            <a:t>члени сім'ї осіб, зазначених у попередніх пунктах.</a:t>
          </a:r>
        </a:p>
      </dsp:txBody>
      <dsp:txXfrm>
        <a:off x="517685" y="2422166"/>
        <a:ext cx="7098506" cy="69258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7F8CE8-F0E6-4E93-9039-7EAA1A33A027}">
      <dsp:nvSpPr>
        <dsp:cNvPr id="0" name=""/>
        <dsp:cNvSpPr/>
      </dsp:nvSpPr>
      <dsp:spPr>
        <a:xfrm rot="21300000">
          <a:off x="844171" y="1378537"/>
          <a:ext cx="7916031" cy="692563"/>
        </a:xfrm>
        <a:prstGeom prst="mathMinus">
          <a:avLst/>
        </a:prstGeom>
        <a:solidFill>
          <a:schemeClr val="accent1">
            <a:tint val="6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E0762BC-0270-4371-AF30-8F0EE56928C6}">
      <dsp:nvSpPr>
        <dsp:cNvPr id="0" name=""/>
        <dsp:cNvSpPr/>
      </dsp:nvSpPr>
      <dsp:spPr>
        <a:xfrm>
          <a:off x="1152525" y="172481"/>
          <a:ext cx="2881312" cy="1379855"/>
        </a:xfrm>
        <a:prstGeom prst="downArrow">
          <a:avLst/>
        </a:prstGeom>
        <a:solidFill>
          <a:schemeClr val="accent6">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0B3B3A0-8A85-413B-B495-5CA2E190BC8C}">
      <dsp:nvSpPr>
        <dsp:cNvPr id="0" name=""/>
        <dsp:cNvSpPr/>
      </dsp:nvSpPr>
      <dsp:spPr>
        <a:xfrm>
          <a:off x="5090318" y="0"/>
          <a:ext cx="3073400" cy="14488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r>
            <a:rPr lang="ru-RU" sz="3600" kern="1200" dirty="0"/>
            <a:t>Уряд штату 40% </a:t>
          </a:r>
          <a:endParaRPr lang="de-AT" sz="3600" kern="1200" dirty="0"/>
        </a:p>
      </dsp:txBody>
      <dsp:txXfrm>
        <a:off x="5090318" y="0"/>
        <a:ext cx="3073400" cy="1448847"/>
      </dsp:txXfrm>
    </dsp:sp>
    <dsp:sp modelId="{826BBBC2-A3AF-47E2-8C74-FA8B253AD531}">
      <dsp:nvSpPr>
        <dsp:cNvPr id="0" name=""/>
        <dsp:cNvSpPr/>
      </dsp:nvSpPr>
      <dsp:spPr>
        <a:xfrm>
          <a:off x="5570537" y="1897300"/>
          <a:ext cx="2881312" cy="1379855"/>
        </a:xfrm>
        <a:prstGeom prst="upArrow">
          <a:avLst/>
        </a:prstGeom>
        <a:solidFill>
          <a:schemeClr val="accent6">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7A426B-9CDE-4353-9C2F-EB5D76999B38}">
      <dsp:nvSpPr>
        <dsp:cNvPr id="0" name=""/>
        <dsp:cNvSpPr/>
      </dsp:nvSpPr>
      <dsp:spPr>
        <a:xfrm>
          <a:off x="1440656" y="2000790"/>
          <a:ext cx="3073400" cy="14488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808" tIns="241808" rIns="241808" bIns="241808" numCol="1" spcCol="1270" anchor="ctr" anchorCtr="0">
          <a:noAutofit/>
        </a:bodyPr>
        <a:lstStyle/>
        <a:p>
          <a:pPr marL="0" lvl="0" indent="0" algn="ctr" defTabSz="1511300">
            <a:lnSpc>
              <a:spcPct val="90000"/>
            </a:lnSpc>
            <a:spcBef>
              <a:spcPct val="0"/>
            </a:spcBef>
            <a:spcAft>
              <a:spcPct val="35000"/>
            </a:spcAft>
            <a:buNone/>
          </a:pPr>
          <a:r>
            <a:rPr lang="ru-RU" sz="3400" kern="1200" dirty="0"/>
            <a:t>Федеральний уряд 60%</a:t>
          </a:r>
          <a:endParaRPr lang="de-AT" sz="3400" kern="1200" dirty="0"/>
        </a:p>
      </dsp:txBody>
      <dsp:txXfrm>
        <a:off x="1440656" y="2000790"/>
        <a:ext cx="3073400" cy="144884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de-DE"/>
              <a:t>Mastertitelformat bearbeiten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F5F188ED-25DB-4F9E-AC08-602DA80FD1A1}" type="datetimeFigureOut">
              <a:rPr lang="de-AT" smtClean="0"/>
              <a:t>04.05.2022</a:t>
            </a:fld>
            <a:endParaRPr lang="de-AT"/>
          </a:p>
        </p:txBody>
      </p:sp>
      <p:sp>
        <p:nvSpPr>
          <p:cNvPr id="5" name="Footer Placeholder 4"/>
          <p:cNvSpPr>
            <a:spLocks noGrp="1"/>
          </p:cNvSpPr>
          <p:nvPr>
            <p:ph type="ftr" sz="quarter" idx="11"/>
          </p:nvPr>
        </p:nvSpPr>
        <p:spPr>
          <a:xfrm>
            <a:off x="2416500" y="329307"/>
            <a:ext cx="4973915" cy="309201"/>
          </a:xfrm>
        </p:spPr>
        <p:txBody>
          <a:bodyPr/>
          <a:lstStyle/>
          <a:p>
            <a:endParaRPr lang="de-AT"/>
          </a:p>
        </p:txBody>
      </p:sp>
      <p:sp>
        <p:nvSpPr>
          <p:cNvPr id="6" name="Slide Number Placeholder 5"/>
          <p:cNvSpPr>
            <a:spLocks noGrp="1"/>
          </p:cNvSpPr>
          <p:nvPr>
            <p:ph type="sldNum" sz="quarter" idx="12"/>
          </p:nvPr>
        </p:nvSpPr>
        <p:spPr>
          <a:xfrm>
            <a:off x="1437664" y="798973"/>
            <a:ext cx="811019" cy="503578"/>
          </a:xfrm>
        </p:spPr>
        <p:txBody>
          <a:bodyPr/>
          <a:lstStyle/>
          <a:p>
            <a:fld id="{D0AD1D42-FE38-40AF-9444-3777D927B96A}" type="slidenum">
              <a:rPr lang="de-AT" smtClean="0"/>
              <a:t>‹№›</a:t>
            </a:fld>
            <a:endParaRPr lang="de-AT"/>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73861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F5F188ED-25DB-4F9E-AC08-602DA80FD1A1}" type="datetimeFigureOut">
              <a:rPr lang="de-AT" smtClean="0"/>
              <a:t>04.05.2022</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D0AD1D42-FE38-40AF-9444-3777D927B96A}" type="slidenum">
              <a:rPr lang="de-AT" smtClean="0"/>
              <a:t>‹№›</a:t>
            </a:fld>
            <a:endParaRPr lang="de-AT"/>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45396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de-DE"/>
              <a:t>Mastertitelformat bearbeiten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F5F188ED-25DB-4F9E-AC08-602DA80FD1A1}" type="datetimeFigureOut">
              <a:rPr lang="de-AT" smtClean="0"/>
              <a:t>04.05.2022</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D0AD1D42-FE38-40AF-9444-3777D927B96A}" type="slidenum">
              <a:rPr lang="de-AT" smtClean="0"/>
              <a:t>‹№›</a:t>
            </a:fld>
            <a:endParaRPr lang="de-AT"/>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76700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F5F188ED-25DB-4F9E-AC08-602DA80FD1A1}" type="datetimeFigureOut">
              <a:rPr lang="de-AT" smtClean="0"/>
              <a:t>04.05.2022</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D0AD1D42-FE38-40AF-9444-3777D927B96A}" type="slidenum">
              <a:rPr lang="de-AT" smtClean="0"/>
              <a:t>‹№›</a:t>
            </a:fld>
            <a:endParaRPr lang="de-AT"/>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4998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de-DE"/>
              <a:t>Mastertitelformat bearbeiten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F5F188ED-25DB-4F9E-AC08-602DA80FD1A1}" type="datetimeFigureOut">
              <a:rPr lang="de-AT" smtClean="0"/>
              <a:t>04.05.2022</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D0AD1D42-FE38-40AF-9444-3777D927B96A}" type="slidenum">
              <a:rPr lang="de-AT" smtClean="0"/>
              <a:t>‹№›</a:t>
            </a:fld>
            <a:endParaRPr lang="de-AT"/>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68354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de-DE"/>
              <a:t>Mastertitelformat bearbeiten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F5F188ED-25DB-4F9E-AC08-602DA80FD1A1}" type="datetimeFigureOut">
              <a:rPr lang="de-AT" smtClean="0"/>
              <a:t>04.05.2022</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D0AD1D42-FE38-40AF-9444-3777D927B96A}" type="slidenum">
              <a:rPr lang="de-AT" smtClean="0"/>
              <a:t>‹№›</a:t>
            </a:fld>
            <a:endParaRPr lang="de-AT"/>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49763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de-DE"/>
              <a:t>Mastertitelformat bearbeiten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447191" y="2824269"/>
            <a:ext cx="4645152" cy="264445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412362" y="2821491"/>
            <a:ext cx="4645152" cy="2637371"/>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F5F188ED-25DB-4F9E-AC08-602DA80FD1A1}" type="datetimeFigureOut">
              <a:rPr lang="de-AT" smtClean="0"/>
              <a:t>04.05.2022</a:t>
            </a:fld>
            <a:endParaRPr lang="de-AT"/>
          </a:p>
        </p:txBody>
      </p:sp>
      <p:sp>
        <p:nvSpPr>
          <p:cNvPr id="8" name="Footer Placeholder 7"/>
          <p:cNvSpPr>
            <a:spLocks noGrp="1"/>
          </p:cNvSpPr>
          <p:nvPr>
            <p:ph type="ftr" sz="quarter" idx="11"/>
          </p:nvPr>
        </p:nvSpPr>
        <p:spPr/>
        <p:txBody>
          <a:bodyPr/>
          <a:lstStyle/>
          <a:p>
            <a:endParaRPr lang="de-AT"/>
          </a:p>
        </p:txBody>
      </p:sp>
      <p:sp>
        <p:nvSpPr>
          <p:cNvPr id="9" name="Slide Number Placeholder 8"/>
          <p:cNvSpPr>
            <a:spLocks noGrp="1"/>
          </p:cNvSpPr>
          <p:nvPr>
            <p:ph type="sldNum" sz="quarter" idx="12"/>
          </p:nvPr>
        </p:nvSpPr>
        <p:spPr/>
        <p:txBody>
          <a:bodyPr/>
          <a:lstStyle/>
          <a:p>
            <a:fld id="{D0AD1D42-FE38-40AF-9444-3777D927B96A}" type="slidenum">
              <a:rPr lang="de-AT" smtClean="0"/>
              <a:t>‹№›</a:t>
            </a:fld>
            <a:endParaRPr lang="de-AT"/>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81123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F5F188ED-25DB-4F9E-AC08-602DA80FD1A1}" type="datetimeFigureOut">
              <a:rPr lang="de-AT" smtClean="0"/>
              <a:t>04.05.2022</a:t>
            </a:fld>
            <a:endParaRPr lang="de-AT"/>
          </a:p>
        </p:txBody>
      </p:sp>
      <p:sp>
        <p:nvSpPr>
          <p:cNvPr id="4" name="Footer Placeholder 3"/>
          <p:cNvSpPr>
            <a:spLocks noGrp="1"/>
          </p:cNvSpPr>
          <p:nvPr>
            <p:ph type="ftr" sz="quarter" idx="11"/>
          </p:nvPr>
        </p:nvSpPr>
        <p:spPr/>
        <p:txBody>
          <a:bodyPr/>
          <a:lstStyle/>
          <a:p>
            <a:endParaRPr lang="de-AT"/>
          </a:p>
        </p:txBody>
      </p:sp>
      <p:sp>
        <p:nvSpPr>
          <p:cNvPr id="5" name="Slide Number Placeholder 4"/>
          <p:cNvSpPr>
            <a:spLocks noGrp="1"/>
          </p:cNvSpPr>
          <p:nvPr>
            <p:ph type="sldNum" sz="quarter" idx="12"/>
          </p:nvPr>
        </p:nvSpPr>
        <p:spPr/>
        <p:txBody>
          <a:bodyPr/>
          <a:lstStyle/>
          <a:p>
            <a:fld id="{D0AD1D42-FE38-40AF-9444-3777D927B96A}" type="slidenum">
              <a:rPr lang="de-AT" smtClean="0"/>
              <a:t>‹№›</a:t>
            </a:fld>
            <a:endParaRPr lang="de-AT"/>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61789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F188ED-25DB-4F9E-AC08-602DA80FD1A1}" type="datetimeFigureOut">
              <a:rPr lang="de-AT" smtClean="0"/>
              <a:t>04.05.2022</a:t>
            </a:fld>
            <a:endParaRPr lang="de-AT"/>
          </a:p>
        </p:txBody>
      </p:sp>
      <p:sp>
        <p:nvSpPr>
          <p:cNvPr id="3" name="Footer Placeholder 2"/>
          <p:cNvSpPr>
            <a:spLocks noGrp="1"/>
          </p:cNvSpPr>
          <p:nvPr>
            <p:ph type="ftr" sz="quarter" idx="11"/>
          </p:nvPr>
        </p:nvSpPr>
        <p:spPr/>
        <p:txBody>
          <a:bodyPr/>
          <a:lstStyle/>
          <a:p>
            <a:endParaRPr lang="de-AT"/>
          </a:p>
        </p:txBody>
      </p:sp>
      <p:sp>
        <p:nvSpPr>
          <p:cNvPr id="4" name="Slide Number Placeholder 3"/>
          <p:cNvSpPr>
            <a:spLocks noGrp="1"/>
          </p:cNvSpPr>
          <p:nvPr>
            <p:ph type="sldNum" sz="quarter" idx="12"/>
          </p:nvPr>
        </p:nvSpPr>
        <p:spPr/>
        <p:txBody>
          <a:bodyPr/>
          <a:lstStyle/>
          <a:p>
            <a:fld id="{D0AD1D42-FE38-40AF-9444-3777D927B96A}" type="slidenum">
              <a:rPr lang="de-AT" smtClean="0"/>
              <a:t>‹№›</a:t>
            </a:fld>
            <a:endParaRPr lang="de-AT"/>
          </a:p>
        </p:txBody>
      </p:sp>
    </p:spTree>
    <p:extLst>
      <p:ext uri="{BB962C8B-B14F-4D97-AF65-F5344CB8AC3E}">
        <p14:creationId xmlns:p14="http://schemas.microsoft.com/office/powerpoint/2010/main" val="811333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de-DE"/>
              <a:t>Mastertitelformat bearbeiten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F5F188ED-25DB-4F9E-AC08-602DA80FD1A1}" type="datetimeFigureOut">
              <a:rPr lang="de-AT" smtClean="0"/>
              <a:t>04.05.2022</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D0AD1D42-FE38-40AF-9444-3777D927B96A}" type="slidenum">
              <a:rPr lang="de-AT" smtClean="0"/>
              <a:t>‹№›</a:t>
            </a:fld>
            <a:endParaRPr lang="de-AT"/>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46401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F5F188ED-25DB-4F9E-AC08-602DA80FD1A1}" type="datetimeFigureOut">
              <a:rPr lang="de-AT" smtClean="0"/>
              <a:t>04.05.2022</a:t>
            </a:fld>
            <a:endParaRPr lang="de-AT"/>
          </a:p>
        </p:txBody>
      </p:sp>
      <p:sp>
        <p:nvSpPr>
          <p:cNvPr id="6" name="Footer Placeholder 5"/>
          <p:cNvSpPr>
            <a:spLocks noGrp="1"/>
          </p:cNvSpPr>
          <p:nvPr>
            <p:ph type="ftr" sz="quarter" idx="11"/>
          </p:nvPr>
        </p:nvSpPr>
        <p:spPr>
          <a:xfrm>
            <a:off x="1447382" y="318640"/>
            <a:ext cx="5541004" cy="320931"/>
          </a:xfrm>
        </p:spPr>
        <p:txBody>
          <a:bodyPr/>
          <a:lstStyle/>
          <a:p>
            <a:endParaRPr lang="de-AT"/>
          </a:p>
        </p:txBody>
      </p:sp>
      <p:sp>
        <p:nvSpPr>
          <p:cNvPr id="7" name="Slide Number Placeholder 6"/>
          <p:cNvSpPr>
            <a:spLocks noGrp="1"/>
          </p:cNvSpPr>
          <p:nvPr>
            <p:ph type="sldNum" sz="quarter" idx="12"/>
          </p:nvPr>
        </p:nvSpPr>
        <p:spPr/>
        <p:txBody>
          <a:bodyPr/>
          <a:lstStyle/>
          <a:p>
            <a:fld id="{D0AD1D42-FE38-40AF-9444-3777D927B96A}" type="slidenum">
              <a:rPr lang="de-AT" smtClean="0"/>
              <a:t>‹№›</a:t>
            </a:fld>
            <a:endParaRPr lang="de-AT"/>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24253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F5F188ED-25DB-4F9E-AC08-602DA80FD1A1}" type="datetimeFigureOut">
              <a:rPr lang="de-AT" smtClean="0"/>
              <a:t>04.05.2022</a:t>
            </a:fld>
            <a:endParaRPr lang="de-AT"/>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de-AT"/>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0AD1D42-FE38-40AF-9444-3777D927B96A}" type="slidenum">
              <a:rPr lang="de-AT" smtClean="0"/>
              <a:t>‹№›</a:t>
            </a:fld>
            <a:endParaRPr lang="de-AT"/>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2627981"/>
      </p:ext>
    </p:extLst>
  </p:cSld>
  <p:clrMap bg1="lt1" tx1="dk1" bg2="lt2" tx2="dk2" accent1="accent1" accent2="accent2" accent3="accent3" accent4="accent4" accent5="accent5" accent6="accent6" hlink="hlink" folHlink="folHlink"/>
  <p:sldLayoutIdLst>
    <p:sldLayoutId id="2147483992" r:id="rId1"/>
    <p:sldLayoutId id="2147483993" r:id="rId2"/>
    <p:sldLayoutId id="2147483994" r:id="rId3"/>
    <p:sldLayoutId id="2147483995" r:id="rId4"/>
    <p:sldLayoutId id="2147483996" r:id="rId5"/>
    <p:sldLayoutId id="2147483997" r:id="rId6"/>
    <p:sldLayoutId id="2147483998" r:id="rId7"/>
    <p:sldLayoutId id="2147483999" r:id="rId8"/>
    <p:sldLayoutId id="2147484000" r:id="rId9"/>
    <p:sldLayoutId id="2147484001" r:id="rId10"/>
    <p:sldLayoutId id="2147484002"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F6557B-D604-4018-8FE2-90A092AF9AF1}"/>
              </a:ext>
            </a:extLst>
          </p:cNvPr>
          <p:cNvSpPr>
            <a:spLocks noGrp="1"/>
          </p:cNvSpPr>
          <p:nvPr>
            <p:ph type="ctrTitle"/>
          </p:nvPr>
        </p:nvSpPr>
        <p:spPr>
          <a:xfrm>
            <a:off x="1" y="357810"/>
            <a:ext cx="12032974" cy="3286538"/>
          </a:xfrm>
        </p:spPr>
        <p:txBody>
          <a:bodyPr>
            <a:normAutofit fontScale="90000"/>
          </a:bodyPr>
          <a:lstStyle/>
          <a:p>
            <a:r>
              <a:rPr lang="uk-UA" dirty="0"/>
              <a:t>Правовий статус громадян України, які постраждали від російського вторгнення, у Австрії</a:t>
            </a:r>
            <a:endParaRPr lang="de-AT" dirty="0"/>
          </a:p>
        </p:txBody>
      </p:sp>
      <p:sp>
        <p:nvSpPr>
          <p:cNvPr id="3" name="Untertitel 2">
            <a:extLst>
              <a:ext uri="{FF2B5EF4-FFF2-40B4-BE49-F238E27FC236}">
                <a16:creationId xmlns:a16="http://schemas.microsoft.com/office/drawing/2014/main" id="{3600EDEE-0214-4750-81CD-C11F01372317}"/>
              </a:ext>
            </a:extLst>
          </p:cNvPr>
          <p:cNvSpPr>
            <a:spLocks noGrp="1"/>
          </p:cNvSpPr>
          <p:nvPr>
            <p:ph type="subTitle" idx="1"/>
          </p:nvPr>
        </p:nvSpPr>
        <p:spPr>
          <a:xfrm>
            <a:off x="1524000" y="4229098"/>
            <a:ext cx="9144000" cy="2057402"/>
          </a:xfrm>
        </p:spPr>
        <p:txBody>
          <a:bodyPr>
            <a:normAutofit fontScale="92500" lnSpcReduction="20000"/>
          </a:bodyPr>
          <a:lstStyle/>
          <a:p>
            <a:pPr algn="r"/>
            <a:endParaRPr lang="uk-UA" dirty="0"/>
          </a:p>
          <a:p>
            <a:pPr algn="r"/>
            <a:endParaRPr lang="uk-UA" dirty="0"/>
          </a:p>
          <a:p>
            <a:pPr algn="r"/>
            <a:endParaRPr lang="uk-UA" dirty="0"/>
          </a:p>
          <a:p>
            <a:pPr algn="r"/>
            <a:endParaRPr lang="uk-UA" dirty="0"/>
          </a:p>
          <a:p>
            <a:pPr algn="r"/>
            <a:r>
              <a:rPr lang="uk-UA" dirty="0"/>
              <a:t>Тетяна Карабін</a:t>
            </a:r>
            <a:endParaRPr lang="de-AT" dirty="0"/>
          </a:p>
        </p:txBody>
      </p:sp>
    </p:spTree>
    <p:extLst>
      <p:ext uri="{BB962C8B-B14F-4D97-AF65-F5344CB8AC3E}">
        <p14:creationId xmlns:p14="http://schemas.microsoft.com/office/powerpoint/2010/main" val="4290217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8AE94C-72EB-4009-9304-D321D522F03C}"/>
              </a:ext>
            </a:extLst>
          </p:cNvPr>
          <p:cNvSpPr>
            <a:spLocks noGrp="1"/>
          </p:cNvSpPr>
          <p:nvPr>
            <p:ph type="title"/>
          </p:nvPr>
        </p:nvSpPr>
        <p:spPr>
          <a:xfrm>
            <a:off x="838200" y="365126"/>
            <a:ext cx="10515600" cy="1013100"/>
          </a:xfrm>
        </p:spPr>
        <p:txBody>
          <a:bodyPr>
            <a:normAutofit/>
          </a:bodyPr>
          <a:lstStyle/>
          <a:p>
            <a:r>
              <a:rPr lang="uk-UA" sz="3200" dirty="0"/>
              <a:t>Тимчасовий захист у Австрії включає </a:t>
            </a:r>
            <a:endParaRPr lang="de-AT" sz="3200" dirty="0"/>
          </a:p>
        </p:txBody>
      </p:sp>
      <p:sp>
        <p:nvSpPr>
          <p:cNvPr id="3" name="Inhaltsplatzhalter 2">
            <a:extLst>
              <a:ext uri="{FF2B5EF4-FFF2-40B4-BE49-F238E27FC236}">
                <a16:creationId xmlns:a16="http://schemas.microsoft.com/office/drawing/2014/main" id="{83B9568F-C37A-4283-ADC1-F87BCFC86252}"/>
              </a:ext>
            </a:extLst>
          </p:cNvPr>
          <p:cNvSpPr>
            <a:spLocks noGrp="1"/>
          </p:cNvSpPr>
          <p:nvPr>
            <p:ph idx="1"/>
          </p:nvPr>
        </p:nvSpPr>
        <p:spPr>
          <a:xfrm>
            <a:off x="838200" y="2040835"/>
            <a:ext cx="10515600" cy="3843130"/>
          </a:xfrm>
        </p:spPr>
        <p:txBody>
          <a:bodyPr>
            <a:normAutofit/>
          </a:bodyPr>
          <a:lstStyle/>
          <a:p>
            <a:r>
              <a:rPr lang="uk-UA" dirty="0"/>
              <a:t>Дозвіл на проживання</a:t>
            </a:r>
          </a:p>
          <a:p>
            <a:r>
              <a:rPr lang="uk-UA" dirty="0"/>
              <a:t>Дозвіл на працевлаштування</a:t>
            </a:r>
          </a:p>
          <a:p>
            <a:r>
              <a:rPr lang="uk-UA" dirty="0"/>
              <a:t>Медичне страхування</a:t>
            </a:r>
          </a:p>
          <a:p>
            <a:r>
              <a:rPr lang="uk-UA" dirty="0"/>
              <a:t>Базова допомога</a:t>
            </a:r>
            <a:r>
              <a:rPr lang="en-US" dirty="0"/>
              <a:t> </a:t>
            </a:r>
            <a:endParaRPr lang="uk-UA" dirty="0"/>
          </a:p>
          <a:p>
            <a:pPr marL="0" indent="0">
              <a:buNone/>
            </a:pPr>
            <a:r>
              <a:rPr lang="uk-UA" dirty="0"/>
              <a:t>        поселення у соціальному житлі або компенсація до 150 Є на особу/місяць (але не більше 300 Є на сімю, </a:t>
            </a:r>
          </a:p>
          <a:p>
            <a:pPr marL="0" indent="0">
              <a:buNone/>
            </a:pPr>
            <a:r>
              <a:rPr lang="uk-UA" dirty="0"/>
              <a:t>        одяг або кошти на одяг у розмірі до 150 Є на рік, </a:t>
            </a:r>
          </a:p>
          <a:p>
            <a:pPr marL="0" indent="0">
              <a:buNone/>
            </a:pPr>
            <a:r>
              <a:rPr lang="uk-UA" dirty="0"/>
              <a:t>        кошти на харчування до 215 Є на дорослу людину і до 100 Є на дитину</a:t>
            </a:r>
          </a:p>
        </p:txBody>
      </p:sp>
    </p:spTree>
    <p:extLst>
      <p:ext uri="{BB962C8B-B14F-4D97-AF65-F5344CB8AC3E}">
        <p14:creationId xmlns:p14="http://schemas.microsoft.com/office/powerpoint/2010/main" val="3173751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5B77C518-3230-4545-BAAE-42C6728664E3}"/>
              </a:ext>
            </a:extLst>
          </p:cNvPr>
          <p:cNvSpPr>
            <a:spLocks noGrp="1"/>
          </p:cNvSpPr>
          <p:nvPr>
            <p:ph idx="1"/>
          </p:nvPr>
        </p:nvSpPr>
        <p:spPr>
          <a:xfrm>
            <a:off x="838200" y="2279373"/>
            <a:ext cx="5067300" cy="2927627"/>
          </a:xfrm>
        </p:spPr>
        <p:txBody>
          <a:bodyPr>
            <a:normAutofit/>
          </a:bodyPr>
          <a:lstStyle/>
          <a:p>
            <a:pPr marL="0" indent="0">
              <a:buNone/>
            </a:pPr>
            <a:r>
              <a:rPr lang="ru-RU" dirty="0"/>
              <a:t>Рішення про видання посвідки на тимчасовий захист видає Федеральне управління у справах іноземців і притулку (BFA)</a:t>
            </a:r>
            <a:endParaRPr lang="de-AT" dirty="0"/>
          </a:p>
        </p:txBody>
      </p:sp>
      <p:pic>
        <p:nvPicPr>
          <p:cNvPr id="6" name="Grafik 5">
            <a:extLst>
              <a:ext uri="{FF2B5EF4-FFF2-40B4-BE49-F238E27FC236}">
                <a16:creationId xmlns:a16="http://schemas.microsoft.com/office/drawing/2014/main" id="{E3CC2495-2AED-4686-A1A2-D038FF97CEED}"/>
              </a:ext>
            </a:extLst>
          </p:cNvPr>
          <p:cNvPicPr>
            <a:picLocks noChangeAspect="1"/>
          </p:cNvPicPr>
          <p:nvPr/>
        </p:nvPicPr>
        <p:blipFill>
          <a:blip r:embed="rId2"/>
          <a:stretch>
            <a:fillRect/>
          </a:stretch>
        </p:blipFill>
        <p:spPr>
          <a:xfrm>
            <a:off x="7230431" y="251790"/>
            <a:ext cx="4218895" cy="5384921"/>
          </a:xfrm>
          <a:prstGeom prst="rect">
            <a:avLst/>
          </a:prstGeom>
        </p:spPr>
      </p:pic>
    </p:spTree>
    <p:extLst>
      <p:ext uri="{BB962C8B-B14F-4D97-AF65-F5344CB8AC3E}">
        <p14:creationId xmlns:p14="http://schemas.microsoft.com/office/powerpoint/2010/main" val="3723226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590753-99D2-4F99-BB0C-6F4DBB5AFFF8}"/>
              </a:ext>
            </a:extLst>
          </p:cNvPr>
          <p:cNvSpPr>
            <a:spLocks noGrp="1"/>
          </p:cNvSpPr>
          <p:nvPr>
            <p:ph type="title"/>
          </p:nvPr>
        </p:nvSpPr>
        <p:spPr>
          <a:xfrm>
            <a:off x="838200" y="365125"/>
            <a:ext cx="10515600" cy="663575"/>
          </a:xfrm>
        </p:spPr>
        <p:txBody>
          <a:bodyPr>
            <a:normAutofit/>
          </a:bodyPr>
          <a:lstStyle/>
          <a:p>
            <a:r>
              <a:rPr lang="uk-UA" dirty="0"/>
              <a:t>Процедура отримання</a:t>
            </a:r>
            <a:endParaRPr lang="de-AT" dirty="0"/>
          </a:p>
        </p:txBody>
      </p:sp>
      <p:sp>
        <p:nvSpPr>
          <p:cNvPr id="3" name="Inhaltsplatzhalter 2">
            <a:extLst>
              <a:ext uri="{FF2B5EF4-FFF2-40B4-BE49-F238E27FC236}">
                <a16:creationId xmlns:a16="http://schemas.microsoft.com/office/drawing/2014/main" id="{8DDC470D-4F8D-43B7-99AA-60AB1A142173}"/>
              </a:ext>
            </a:extLst>
          </p:cNvPr>
          <p:cNvSpPr>
            <a:spLocks noGrp="1"/>
          </p:cNvSpPr>
          <p:nvPr>
            <p:ph idx="1"/>
          </p:nvPr>
        </p:nvSpPr>
        <p:spPr>
          <a:xfrm>
            <a:off x="838200" y="1028700"/>
            <a:ext cx="10934700" cy="4987787"/>
          </a:xfrm>
        </p:spPr>
        <p:txBody>
          <a:bodyPr>
            <a:normAutofit/>
          </a:bodyPr>
          <a:lstStyle/>
          <a:p>
            <a:pPr marL="514350" indent="-514350">
              <a:buAutoNum type="arabicPeriod"/>
            </a:pPr>
            <a:r>
              <a:rPr lang="uk-UA" dirty="0">
                <a:latin typeface="Times New Roman" panose="02020603050405020304" pitchFamily="18" charset="0"/>
                <a:cs typeface="Times New Roman" panose="02020603050405020304" pitchFamily="18" charset="0"/>
              </a:rPr>
              <a:t>Реєстрація місця проживання (є обовязковою для усіх осіб, які прибувають до Австрії не пізніше як на 3-й день по приїзду в муніципальному органі). </a:t>
            </a:r>
          </a:p>
          <a:p>
            <a:pPr marL="514350" indent="-514350">
              <a:buAutoNum type="arabicPeriod"/>
            </a:pPr>
            <a:r>
              <a:rPr lang="uk-UA" dirty="0">
                <a:latin typeface="Times New Roman" panose="02020603050405020304" pitchFamily="18" charset="0"/>
                <a:cs typeface="Times New Roman" panose="02020603050405020304" pitchFamily="18" charset="0"/>
              </a:rPr>
              <a:t>Реєстрація в </a:t>
            </a:r>
            <a:r>
              <a:rPr lang="ru-RU" dirty="0">
                <a:latin typeface="Times New Roman" panose="02020603050405020304" pitchFamily="18" charset="0"/>
                <a:cs typeface="Times New Roman" panose="02020603050405020304" pitchFamily="18" charset="0"/>
              </a:rPr>
              <a:t>поліції. Це можна зробити в окремих відділках поліції або в спеціальних центрах прийому переміщених осіб.</a:t>
            </a:r>
          </a:p>
          <a:p>
            <a:pPr marL="914400" lvl="2" indent="0">
              <a:buNone/>
            </a:pPr>
            <a:r>
              <a:rPr lang="ru-RU" dirty="0">
                <a:latin typeface="Times New Roman" panose="02020603050405020304" pitchFamily="18" charset="0"/>
                <a:cs typeface="Times New Roman" panose="02020603050405020304" pitchFamily="18" charset="0"/>
              </a:rPr>
              <a:t>Документи, які необхідні: </a:t>
            </a:r>
          </a:p>
          <a:p>
            <a:pPr marL="914400" lvl="2" indent="0">
              <a:buNone/>
            </a:pPr>
            <a:r>
              <a:rPr lang="ru-RU" dirty="0">
                <a:latin typeface="Times New Roman" panose="02020603050405020304" pitchFamily="18" charset="0"/>
                <a:cs typeface="Times New Roman" panose="02020603050405020304" pitchFamily="18" charset="0"/>
              </a:rPr>
              <a:t>- Паспорт</a:t>
            </a:r>
          </a:p>
          <a:p>
            <a:pPr marL="914400" lvl="2" indent="0">
              <a:buNone/>
            </a:pPr>
            <a:r>
              <a:rPr lang="ru-RU" dirty="0">
                <a:latin typeface="Times New Roman" panose="02020603050405020304" pitchFamily="18" charset="0"/>
                <a:cs typeface="Times New Roman" panose="02020603050405020304" pitchFamily="18" charset="0"/>
              </a:rPr>
              <a:t>- Свідоцтво про народження, свідоцтво про шлюб, інші документи цивільного стану</a:t>
            </a:r>
          </a:p>
          <a:p>
            <a:pPr lvl="2">
              <a:buFontTx/>
              <a:buChar char="-"/>
            </a:pPr>
            <a:r>
              <a:rPr lang="ru-RU" dirty="0">
                <a:latin typeface="Times New Roman" panose="02020603050405020304" pitchFamily="18" charset="0"/>
                <a:cs typeface="Times New Roman" panose="02020603050405020304" pitchFamily="18" charset="0"/>
              </a:rPr>
              <a:t>Інші документи, що посвідчують особу, такі як посвідчення особи, водійські права, посвідка на проживання тощо.</a:t>
            </a:r>
          </a:p>
          <a:p>
            <a:pPr marL="457200" lvl="1" indent="0">
              <a:buNone/>
            </a:pPr>
            <a:r>
              <a:rPr lang="ru-RU" dirty="0">
                <a:latin typeface="Times New Roman" panose="02020603050405020304" pitchFamily="18" charset="0"/>
                <a:cs typeface="Times New Roman" panose="02020603050405020304" pitchFamily="18" charset="0"/>
              </a:rPr>
              <a:t>Під час реєстрації здійснюється біометрична ідентифікація осіб з 14 років. </a:t>
            </a:r>
          </a:p>
          <a:p>
            <a:pPr marL="457200" lvl="1" indent="0">
              <a:buNone/>
            </a:pPr>
            <a:r>
              <a:rPr lang="ru-RU" dirty="0">
                <a:latin typeface="Times New Roman" panose="02020603050405020304" pitchFamily="18" charset="0"/>
                <a:cs typeface="Times New Roman" panose="02020603050405020304" pitchFamily="18" charset="0"/>
              </a:rPr>
              <a:t> </a:t>
            </a:r>
          </a:p>
          <a:p>
            <a:pPr marL="457200" indent="-457200">
              <a:buFont typeface="+mj-lt"/>
              <a:buAutoNum type="arabicPeriod"/>
            </a:pPr>
            <a:r>
              <a:rPr lang="ru-RU" dirty="0">
                <a:latin typeface="Times New Roman" panose="02020603050405020304" pitchFamily="18" charset="0"/>
                <a:cs typeface="Times New Roman" panose="02020603050405020304" pitchFamily="18" charset="0"/>
              </a:rPr>
              <a:t>Співбесіда у Федеральному управлінні у справах іноземців і притулку (факультативна стадія) </a:t>
            </a:r>
          </a:p>
          <a:p>
            <a:pPr marL="914400" lvl="1" indent="-457200">
              <a:buFont typeface="+mj-lt"/>
              <a:buAutoNum type="arabicPeriod" startAt="3"/>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2607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C49827-1D78-4674-8075-0BA4D65F1296}"/>
              </a:ext>
            </a:extLst>
          </p:cNvPr>
          <p:cNvSpPr>
            <a:spLocks noGrp="1"/>
          </p:cNvSpPr>
          <p:nvPr>
            <p:ph type="title"/>
          </p:nvPr>
        </p:nvSpPr>
        <p:spPr>
          <a:xfrm>
            <a:off x="838200" y="365125"/>
            <a:ext cx="10515600" cy="1362075"/>
          </a:xfrm>
        </p:spPr>
        <p:txBody>
          <a:bodyPr>
            <a:normAutofit fontScale="90000"/>
          </a:bodyPr>
          <a:lstStyle/>
          <a:p>
            <a:r>
              <a:rPr lang="uk-UA" dirty="0"/>
              <a:t>Додаткові пільги, що фінансуються за рахунок земель Австрії</a:t>
            </a:r>
            <a:br>
              <a:rPr lang="uk-UA" dirty="0"/>
            </a:br>
            <a:endParaRPr lang="de-AT" dirty="0"/>
          </a:p>
        </p:txBody>
      </p:sp>
      <p:sp>
        <p:nvSpPr>
          <p:cNvPr id="3" name="Inhaltsplatzhalter 2">
            <a:extLst>
              <a:ext uri="{FF2B5EF4-FFF2-40B4-BE49-F238E27FC236}">
                <a16:creationId xmlns:a16="http://schemas.microsoft.com/office/drawing/2014/main" id="{DD547CB0-D8E1-40BE-B291-8D271A0F27A8}"/>
              </a:ext>
            </a:extLst>
          </p:cNvPr>
          <p:cNvSpPr>
            <a:spLocks noGrp="1"/>
          </p:cNvSpPr>
          <p:nvPr>
            <p:ph idx="1"/>
          </p:nvPr>
        </p:nvSpPr>
        <p:spPr/>
        <p:txBody>
          <a:bodyPr>
            <a:normAutofit fontScale="92500" lnSpcReduction="10000"/>
          </a:bodyPr>
          <a:lstStyle/>
          <a:p>
            <a:r>
              <a:rPr lang="uk-UA" dirty="0"/>
              <a:t>Безкоштовний проїзд громадським транспортом</a:t>
            </a:r>
          </a:p>
          <a:p>
            <a:r>
              <a:rPr lang="uk-UA" dirty="0"/>
              <a:t>Безкоштовне паркування транспортних засобів у визначених місцях</a:t>
            </a:r>
          </a:p>
          <a:p>
            <a:r>
              <a:rPr lang="uk-UA" dirty="0"/>
              <a:t>Безкоштовні курси базової німецької мови </a:t>
            </a:r>
          </a:p>
          <a:p>
            <a:r>
              <a:rPr lang="uk-UA" dirty="0"/>
              <a:t>Право відвідувати дитячі дошкільні заклади та середню школу (до 16 років)</a:t>
            </a:r>
          </a:p>
          <a:p>
            <a:r>
              <a:rPr lang="uk-UA" dirty="0"/>
              <a:t>Право на безкоштовну психологічну допомогу</a:t>
            </a:r>
          </a:p>
          <a:p>
            <a:r>
              <a:rPr lang="uk-UA" dirty="0"/>
              <a:t>Право на дешеві продовольчі пакунки</a:t>
            </a:r>
          </a:p>
          <a:p>
            <a:r>
              <a:rPr lang="uk-UA" dirty="0"/>
              <a:t>Право безкоштовного відвідання культурних заходів, музеїв, виставок (за визначеним переліком)</a:t>
            </a:r>
            <a:endParaRPr lang="de-AT" dirty="0"/>
          </a:p>
        </p:txBody>
      </p:sp>
    </p:spTree>
    <p:extLst>
      <p:ext uri="{BB962C8B-B14F-4D97-AF65-F5344CB8AC3E}">
        <p14:creationId xmlns:p14="http://schemas.microsoft.com/office/powerpoint/2010/main" val="873249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F5B085-99BE-4342-87FF-0AAA33146CA4}"/>
              </a:ext>
            </a:extLst>
          </p:cNvPr>
          <p:cNvSpPr>
            <a:spLocks noGrp="1"/>
          </p:cNvSpPr>
          <p:nvPr>
            <p:ph type="title"/>
          </p:nvPr>
        </p:nvSpPr>
        <p:spPr>
          <a:xfrm>
            <a:off x="838200" y="365125"/>
            <a:ext cx="10515600" cy="765175"/>
          </a:xfrm>
        </p:spPr>
        <p:txBody>
          <a:bodyPr>
            <a:normAutofit/>
          </a:bodyPr>
          <a:lstStyle/>
          <a:p>
            <a:r>
              <a:rPr lang="uk-UA" dirty="0"/>
              <a:t>Статистика міграції</a:t>
            </a:r>
            <a:endParaRPr lang="de-AT" dirty="0"/>
          </a:p>
        </p:txBody>
      </p:sp>
      <p:sp>
        <p:nvSpPr>
          <p:cNvPr id="3" name="Inhaltsplatzhalter 2">
            <a:extLst>
              <a:ext uri="{FF2B5EF4-FFF2-40B4-BE49-F238E27FC236}">
                <a16:creationId xmlns:a16="http://schemas.microsoft.com/office/drawing/2014/main" id="{EC4234D3-B67A-490B-B41A-8FDA25679AF4}"/>
              </a:ext>
            </a:extLst>
          </p:cNvPr>
          <p:cNvSpPr>
            <a:spLocks noGrp="1"/>
          </p:cNvSpPr>
          <p:nvPr>
            <p:ph idx="1"/>
          </p:nvPr>
        </p:nvSpPr>
        <p:spPr>
          <a:xfrm>
            <a:off x="838200" y="1881809"/>
            <a:ext cx="10515600" cy="3591339"/>
          </a:xfrm>
        </p:spPr>
        <p:txBody>
          <a:bodyPr>
            <a:normAutofit/>
          </a:bodyPr>
          <a:lstStyle/>
          <a:p>
            <a:pPr marL="0" indent="0">
              <a:buNone/>
            </a:pPr>
            <a:endParaRPr lang="ru-RU" dirty="0"/>
          </a:p>
          <a:p>
            <a:pPr marL="0" indent="0">
              <a:buNone/>
            </a:pPr>
            <a:r>
              <a:rPr lang="ru-RU" dirty="0"/>
              <a:t>Станом на на 1 січня 2022 року в Австрії проживало понад 12 600 осіб з українським громадянством. </a:t>
            </a:r>
          </a:p>
          <a:p>
            <a:pPr marL="0" indent="0">
              <a:buNone/>
            </a:pPr>
            <a:r>
              <a:rPr lang="ru-RU" dirty="0"/>
              <a:t>                     На початку 2002 року – 2004 українців. </a:t>
            </a:r>
          </a:p>
          <a:p>
            <a:pPr marL="0" indent="0">
              <a:buNone/>
            </a:pPr>
            <a:r>
              <a:rPr lang="ru-RU" dirty="0"/>
              <a:t>Із них у Відні проживало 7259 осіб, більше половини громадян України (57,3%). Друга за величиною частка проживала у Нижній Австрії (10,9%), за нею - Верхня Австрія (9,9%). </a:t>
            </a:r>
            <a:r>
              <a:rPr lang="ru-RU" dirty="0" err="1"/>
              <a:t>Дуже</a:t>
            </a:r>
            <a:r>
              <a:rPr lang="ru-RU" dirty="0"/>
              <a:t> мало українців проживало у Форарльберзі (2,3%) і в Бургенланді (1,4%).</a:t>
            </a:r>
            <a:endParaRPr lang="de-AT" dirty="0"/>
          </a:p>
        </p:txBody>
      </p:sp>
    </p:spTree>
    <p:extLst>
      <p:ext uri="{BB962C8B-B14F-4D97-AF65-F5344CB8AC3E}">
        <p14:creationId xmlns:p14="http://schemas.microsoft.com/office/powerpoint/2010/main" val="2645941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DF2D4D-B5FA-4A5A-9A03-6F8298D7305A}"/>
              </a:ext>
            </a:extLst>
          </p:cNvPr>
          <p:cNvSpPr>
            <a:spLocks noGrp="1"/>
          </p:cNvSpPr>
          <p:nvPr>
            <p:ph type="title"/>
          </p:nvPr>
        </p:nvSpPr>
        <p:spPr>
          <a:xfrm>
            <a:off x="838200" y="365125"/>
            <a:ext cx="10515600" cy="1079362"/>
          </a:xfrm>
        </p:spPr>
        <p:txBody>
          <a:bodyPr>
            <a:normAutofit/>
          </a:bodyPr>
          <a:lstStyle/>
          <a:p>
            <a:br>
              <a:rPr lang="uk-UA" dirty="0"/>
            </a:br>
            <a:r>
              <a:rPr lang="uk-UA" dirty="0"/>
              <a:t>Статистика отримання статусу в Австрії</a:t>
            </a:r>
            <a:endParaRPr lang="de-AT" dirty="0"/>
          </a:p>
        </p:txBody>
      </p:sp>
      <p:sp>
        <p:nvSpPr>
          <p:cNvPr id="3" name="Inhaltsplatzhalter 2">
            <a:extLst>
              <a:ext uri="{FF2B5EF4-FFF2-40B4-BE49-F238E27FC236}">
                <a16:creationId xmlns:a16="http://schemas.microsoft.com/office/drawing/2014/main" id="{6D4E8B48-61F8-44A9-88C0-6607DFF7EBF2}"/>
              </a:ext>
            </a:extLst>
          </p:cNvPr>
          <p:cNvSpPr>
            <a:spLocks noGrp="1"/>
          </p:cNvSpPr>
          <p:nvPr>
            <p:ph idx="1"/>
          </p:nvPr>
        </p:nvSpPr>
        <p:spPr>
          <a:xfrm>
            <a:off x="838200" y="2093843"/>
            <a:ext cx="10515600" cy="4094922"/>
          </a:xfrm>
        </p:spPr>
        <p:txBody>
          <a:bodyPr>
            <a:normAutofit lnSpcReduction="10000"/>
          </a:bodyPr>
          <a:lstStyle/>
          <a:p>
            <a:pPr marL="0" indent="0">
              <a:buNone/>
            </a:pPr>
            <a:r>
              <a:rPr lang="ru-RU" dirty="0"/>
              <a:t>У 2021 році в Австрії було загалом зареєстровано 36 638 заяв про </a:t>
            </a:r>
            <a:r>
              <a:rPr lang="ru-RU" u="sng" dirty="0"/>
              <a:t>надання притулку</a:t>
            </a:r>
            <a:r>
              <a:rPr lang="ru-RU" dirty="0"/>
              <a:t>. З них 88 надійшли від громадян України, що відповідає частці 0,2% від усіх заяв про надання притулку, поданих протягом року. </a:t>
            </a:r>
          </a:p>
          <a:p>
            <a:pPr marL="0" indent="0">
              <a:buNone/>
            </a:pPr>
            <a:r>
              <a:rPr lang="ru-RU" dirty="0"/>
              <a:t>Порівняння років з 2002 року показує, що найбільша кількість заяв про надання притулку, поданих українцями, була досягнута в 2015 році, а </a:t>
            </a:r>
            <a:r>
              <a:rPr lang="uk-UA" dirty="0"/>
              <a:t>відтоді</a:t>
            </a:r>
            <a:r>
              <a:rPr lang="ru-RU" dirty="0"/>
              <a:t> </a:t>
            </a:r>
            <a:r>
              <a:rPr lang="uk-UA" dirty="0"/>
              <a:t>постійно</a:t>
            </a:r>
            <a:r>
              <a:rPr lang="ru-RU" dirty="0"/>
              <a:t> падала.</a:t>
            </a:r>
          </a:p>
          <a:p>
            <a:pPr marL="0" indent="0">
              <a:buNone/>
            </a:pPr>
            <a:r>
              <a:rPr lang="ru-RU" dirty="0"/>
              <a:t>У 2021 році 11 українських шукачів </a:t>
            </a:r>
            <a:r>
              <a:rPr lang="ru-RU" dirty="0" err="1"/>
              <a:t>притулку</a:t>
            </a:r>
            <a:r>
              <a:rPr lang="ru-RU" dirty="0"/>
              <a:t> </a:t>
            </a:r>
            <a:r>
              <a:rPr lang="uk-UA" dirty="0"/>
              <a:t>отримали</a:t>
            </a:r>
            <a:r>
              <a:rPr lang="ru-RU" dirty="0"/>
              <a:t> статус </a:t>
            </a:r>
            <a:r>
              <a:rPr lang="ru-RU" dirty="0" err="1"/>
              <a:t>притулку</a:t>
            </a:r>
            <a:r>
              <a:rPr lang="ru-RU" dirty="0"/>
              <a:t>. 20 українців отримали </a:t>
            </a:r>
            <a:r>
              <a:rPr lang="ru-RU" u="sng" dirty="0"/>
              <a:t>додатковий захист </a:t>
            </a:r>
            <a:r>
              <a:rPr lang="ru-RU" dirty="0"/>
              <a:t>в Австрії.</a:t>
            </a:r>
          </a:p>
          <a:p>
            <a:pPr marL="0" indent="0">
              <a:buNone/>
            </a:pPr>
            <a:r>
              <a:rPr lang="ru-RU" dirty="0"/>
              <a:t>У 2020 році 184 колишніх громадянина </a:t>
            </a:r>
            <a:r>
              <a:rPr lang="ru-RU" dirty="0" err="1"/>
              <a:t>України</a:t>
            </a:r>
            <a:r>
              <a:rPr lang="ru-RU" dirty="0"/>
              <a:t> </a:t>
            </a:r>
            <a:r>
              <a:rPr lang="uk-UA" dirty="0"/>
              <a:t>отримали </a:t>
            </a:r>
            <a:r>
              <a:rPr lang="uk-UA" u="sng" dirty="0"/>
              <a:t>австрійське громадянство</a:t>
            </a:r>
            <a:r>
              <a:rPr lang="uk-UA" dirty="0"/>
              <a:t>. Це 2,0% усіх натуралізованих у 2020 році в Австрії. Порівняно з роками, починаючи з 2002 року, кількість натуралізованих громадян України завжди незначно коливалася у цих межах.</a:t>
            </a:r>
          </a:p>
        </p:txBody>
      </p:sp>
    </p:spTree>
    <p:extLst>
      <p:ext uri="{BB962C8B-B14F-4D97-AF65-F5344CB8AC3E}">
        <p14:creationId xmlns:p14="http://schemas.microsoft.com/office/powerpoint/2010/main" val="3600792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E8FF10-5BF2-421B-B6AD-E0D04B1A6AA7}"/>
              </a:ext>
            </a:extLst>
          </p:cNvPr>
          <p:cNvSpPr>
            <a:spLocks noGrp="1"/>
          </p:cNvSpPr>
          <p:nvPr>
            <p:ph type="title"/>
          </p:nvPr>
        </p:nvSpPr>
        <p:spPr/>
        <p:txBody>
          <a:bodyPr/>
          <a:lstStyle/>
          <a:p>
            <a:r>
              <a:rPr lang="uk-UA" dirty="0"/>
              <a:t>Статистика 2022 року</a:t>
            </a:r>
            <a:endParaRPr lang="de-AT" dirty="0"/>
          </a:p>
        </p:txBody>
      </p:sp>
      <p:sp>
        <p:nvSpPr>
          <p:cNvPr id="3" name="Inhaltsplatzhalter 2">
            <a:extLst>
              <a:ext uri="{FF2B5EF4-FFF2-40B4-BE49-F238E27FC236}">
                <a16:creationId xmlns:a16="http://schemas.microsoft.com/office/drawing/2014/main" id="{14AF36B0-135B-4BBF-A83B-B35D24A074E4}"/>
              </a:ext>
            </a:extLst>
          </p:cNvPr>
          <p:cNvSpPr>
            <a:spLocks noGrp="1"/>
          </p:cNvSpPr>
          <p:nvPr>
            <p:ph idx="1"/>
          </p:nvPr>
        </p:nvSpPr>
        <p:spPr>
          <a:xfrm>
            <a:off x="1451579" y="2032000"/>
            <a:ext cx="9603275" cy="3840480"/>
          </a:xfrm>
        </p:spPr>
        <p:txBody>
          <a:bodyPr>
            <a:normAutofit lnSpcReduction="10000"/>
          </a:bodyPr>
          <a:lstStyle/>
          <a:p>
            <a:pPr marL="0" indent="0">
              <a:spcBef>
                <a:spcPts val="600"/>
              </a:spcBef>
              <a:buNone/>
            </a:pPr>
            <a:r>
              <a:rPr lang="uk-UA" u="sng" dirty="0"/>
              <a:t>Урядові очікування </a:t>
            </a:r>
            <a:r>
              <a:rPr lang="uk-UA" dirty="0"/>
              <a:t>прибуття мігрантів до Австрії на момент прийняття постанови (початок березня) </a:t>
            </a:r>
            <a:r>
              <a:rPr lang="ru-RU" dirty="0"/>
              <a:t>становили близько 50-60 </a:t>
            </a:r>
            <a:r>
              <a:rPr lang="uk-UA" dirty="0"/>
              <a:t>тисяч</a:t>
            </a:r>
            <a:r>
              <a:rPr lang="ru-RU" dirty="0"/>
              <a:t> </a:t>
            </a:r>
            <a:r>
              <a:rPr lang="ru-RU" dirty="0" err="1"/>
              <a:t>осіб</a:t>
            </a:r>
            <a:r>
              <a:rPr lang="ru-RU"/>
              <a:t>.</a:t>
            </a:r>
            <a:endParaRPr lang="ru-RU" dirty="0"/>
          </a:p>
          <a:p>
            <a:pPr marL="0" indent="0">
              <a:spcBef>
                <a:spcPts val="600"/>
              </a:spcBef>
              <a:buNone/>
            </a:pPr>
            <a:endParaRPr lang="ru-RU" dirty="0"/>
          </a:p>
          <a:p>
            <a:pPr marL="0" indent="0">
              <a:lnSpc>
                <a:spcPct val="100000"/>
              </a:lnSpc>
              <a:spcBef>
                <a:spcPts val="600"/>
              </a:spcBef>
              <a:buNone/>
            </a:pPr>
            <a:r>
              <a:rPr lang="uk-UA" u="sng" dirty="0"/>
              <a:t>Станом на 28.04.2022 р. до Австрії </a:t>
            </a:r>
            <a:r>
              <a:rPr lang="uk-UA" dirty="0"/>
              <a:t>прибуло більше 60 тисяч осіб,                          проте користуються державною соціальною допомогою приблизно 38 тисяч осіб.</a:t>
            </a:r>
          </a:p>
          <a:p>
            <a:pPr marL="0" indent="0">
              <a:lnSpc>
                <a:spcPct val="100000"/>
              </a:lnSpc>
              <a:spcBef>
                <a:spcPts val="600"/>
              </a:spcBef>
              <a:buNone/>
            </a:pPr>
            <a:endParaRPr lang="uk-UA" dirty="0"/>
          </a:p>
          <a:p>
            <a:pPr marL="0" indent="0">
              <a:lnSpc>
                <a:spcPct val="100000"/>
              </a:lnSpc>
              <a:spcBef>
                <a:spcPts val="600"/>
              </a:spcBef>
              <a:buNone/>
            </a:pPr>
            <a:r>
              <a:rPr lang="uk-UA" dirty="0"/>
              <a:t>У розрізі однієї частини держави, наприклад, Зальцбург:</a:t>
            </a:r>
          </a:p>
          <a:p>
            <a:pPr marL="0" indent="0">
              <a:lnSpc>
                <a:spcPct val="100000"/>
              </a:lnSpc>
              <a:spcBef>
                <a:spcPts val="600"/>
              </a:spcBef>
              <a:buNone/>
            </a:pPr>
            <a:r>
              <a:rPr lang="uk-UA" dirty="0"/>
              <a:t>прибуло 2800 осіб;</a:t>
            </a:r>
          </a:p>
          <a:p>
            <a:pPr marL="0" indent="0">
              <a:lnSpc>
                <a:spcPct val="100000"/>
              </a:lnSpc>
              <a:spcBef>
                <a:spcPts val="600"/>
              </a:spcBef>
              <a:buNone/>
            </a:pPr>
            <a:r>
              <a:rPr lang="uk-UA" dirty="0"/>
              <a:t>користуються соціальною допомогою 1100 осіб;</a:t>
            </a:r>
          </a:p>
          <a:p>
            <a:pPr marL="0" indent="0">
              <a:lnSpc>
                <a:spcPct val="100000"/>
              </a:lnSpc>
              <a:spcBef>
                <a:spcPts val="600"/>
              </a:spcBef>
              <a:buNone/>
            </a:pPr>
            <a:r>
              <a:rPr lang="uk-UA" dirty="0"/>
              <a:t>отримали дозвіл на працю 100 осіб.</a:t>
            </a:r>
          </a:p>
          <a:p>
            <a:pPr marL="0" indent="0">
              <a:lnSpc>
                <a:spcPct val="100000"/>
              </a:lnSpc>
              <a:buNone/>
            </a:pPr>
            <a:endParaRPr lang="de-AT" dirty="0"/>
          </a:p>
        </p:txBody>
      </p:sp>
    </p:spTree>
    <p:extLst>
      <p:ext uri="{BB962C8B-B14F-4D97-AF65-F5344CB8AC3E}">
        <p14:creationId xmlns:p14="http://schemas.microsoft.com/office/powerpoint/2010/main" val="1671684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AA64C9-2C34-4B14-B435-C1FECB25E364}"/>
              </a:ext>
            </a:extLst>
          </p:cNvPr>
          <p:cNvSpPr>
            <a:spLocks noGrp="1"/>
          </p:cNvSpPr>
          <p:nvPr>
            <p:ph type="title"/>
          </p:nvPr>
        </p:nvSpPr>
        <p:spPr>
          <a:xfrm>
            <a:off x="1206500" y="2930525"/>
            <a:ext cx="10515600" cy="1325563"/>
          </a:xfrm>
        </p:spPr>
        <p:txBody>
          <a:bodyPr/>
          <a:lstStyle/>
          <a:p>
            <a:r>
              <a:rPr lang="uk-UA" dirty="0"/>
              <a:t>Дякую за увагу!</a:t>
            </a:r>
            <a:endParaRPr lang="de-AT" dirty="0"/>
          </a:p>
        </p:txBody>
      </p:sp>
    </p:spTree>
    <p:extLst>
      <p:ext uri="{BB962C8B-B14F-4D97-AF65-F5344CB8AC3E}">
        <p14:creationId xmlns:p14="http://schemas.microsoft.com/office/powerpoint/2010/main" val="3735753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B145FA-E12D-427A-A5D8-65608AE0BE72}"/>
              </a:ext>
            </a:extLst>
          </p:cNvPr>
          <p:cNvSpPr>
            <a:spLocks noGrp="1"/>
          </p:cNvSpPr>
          <p:nvPr>
            <p:ph type="title"/>
          </p:nvPr>
        </p:nvSpPr>
        <p:spPr/>
        <p:txBody>
          <a:bodyPr/>
          <a:lstStyle/>
          <a:p>
            <a:pPr algn="ctr"/>
            <a:r>
              <a:rPr lang="uk-UA" dirty="0"/>
              <a:t>Директива 2001/55/ЄС </a:t>
            </a:r>
            <a:endParaRPr lang="de-AT" dirty="0"/>
          </a:p>
        </p:txBody>
      </p:sp>
      <p:graphicFrame>
        <p:nvGraphicFramePr>
          <p:cNvPr id="4" name="Inhaltsplatzhalter 3">
            <a:extLst>
              <a:ext uri="{FF2B5EF4-FFF2-40B4-BE49-F238E27FC236}">
                <a16:creationId xmlns:a16="http://schemas.microsoft.com/office/drawing/2014/main" id="{3849A02B-2F3A-47E5-8BB6-D6CBE87F3B73}"/>
              </a:ext>
            </a:extLst>
          </p:cNvPr>
          <p:cNvGraphicFramePr>
            <a:graphicFrameLocks noGrp="1"/>
          </p:cNvGraphicFramePr>
          <p:nvPr>
            <p:ph idx="1"/>
            <p:extLst>
              <p:ext uri="{D42A27DB-BD31-4B8C-83A1-F6EECF244321}">
                <p14:modId xmlns:p14="http://schemas.microsoft.com/office/powerpoint/2010/main" val="2027772430"/>
              </p:ext>
            </p:extLst>
          </p:nvPr>
        </p:nvGraphicFramePr>
        <p:xfrm>
          <a:off x="927100" y="2095499"/>
          <a:ext cx="10515600" cy="33194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337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0E3255-D340-4CCD-946C-3F6E65664681}"/>
              </a:ext>
            </a:extLst>
          </p:cNvPr>
          <p:cNvSpPr>
            <a:spLocks noGrp="1"/>
          </p:cNvSpPr>
          <p:nvPr>
            <p:ph type="title"/>
          </p:nvPr>
        </p:nvSpPr>
        <p:spPr/>
        <p:txBody>
          <a:bodyPr/>
          <a:lstStyle/>
          <a:p>
            <a:pPr algn="ctr"/>
            <a:r>
              <a:rPr lang="ru-RU" dirty="0"/>
              <a:t>Рішення Ради ЄС 2022/382 </a:t>
            </a:r>
            <a:br>
              <a:rPr lang="ru-RU" dirty="0"/>
            </a:br>
            <a:r>
              <a:rPr lang="ru-RU" dirty="0"/>
              <a:t>(4 березня 2022 року)</a:t>
            </a:r>
            <a:endParaRPr lang="de-AT" dirty="0"/>
          </a:p>
        </p:txBody>
      </p:sp>
      <p:graphicFrame>
        <p:nvGraphicFramePr>
          <p:cNvPr id="4" name="Inhaltsplatzhalter 3">
            <a:extLst>
              <a:ext uri="{FF2B5EF4-FFF2-40B4-BE49-F238E27FC236}">
                <a16:creationId xmlns:a16="http://schemas.microsoft.com/office/drawing/2014/main" id="{D74ED240-69A5-4FA7-A242-FCA16E31D474}"/>
              </a:ext>
            </a:extLst>
          </p:cNvPr>
          <p:cNvGraphicFramePr>
            <a:graphicFrameLocks noGrp="1"/>
          </p:cNvGraphicFramePr>
          <p:nvPr>
            <p:ph idx="1"/>
            <p:extLst>
              <p:ext uri="{D42A27DB-BD31-4B8C-83A1-F6EECF244321}">
                <p14:modId xmlns:p14="http://schemas.microsoft.com/office/powerpoint/2010/main" val="3509128452"/>
              </p:ext>
            </p:extLst>
          </p:nvPr>
        </p:nvGraphicFramePr>
        <p:xfrm>
          <a:off x="1450975" y="2637183"/>
          <a:ext cx="9604375" cy="28285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0117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F905B2-F3E9-4E46-96CA-45C543C89F7A}"/>
              </a:ext>
            </a:extLst>
          </p:cNvPr>
          <p:cNvSpPr>
            <a:spLocks noGrp="1"/>
          </p:cNvSpPr>
          <p:nvPr>
            <p:ph type="title"/>
          </p:nvPr>
        </p:nvSpPr>
        <p:spPr/>
        <p:txBody>
          <a:bodyPr/>
          <a:lstStyle/>
          <a:p>
            <a:r>
              <a:rPr lang="uk-UA" dirty="0"/>
              <a:t>До кого застосовується?</a:t>
            </a:r>
            <a:endParaRPr lang="de-AT" dirty="0"/>
          </a:p>
        </p:txBody>
      </p:sp>
      <p:graphicFrame>
        <p:nvGraphicFramePr>
          <p:cNvPr id="4" name="Inhaltsplatzhalter 3">
            <a:extLst>
              <a:ext uri="{FF2B5EF4-FFF2-40B4-BE49-F238E27FC236}">
                <a16:creationId xmlns:a16="http://schemas.microsoft.com/office/drawing/2014/main" id="{1B3E1778-572C-4F4A-B276-15A9A809ACB5}"/>
              </a:ext>
            </a:extLst>
          </p:cNvPr>
          <p:cNvGraphicFramePr>
            <a:graphicFrameLocks noGrp="1"/>
          </p:cNvGraphicFramePr>
          <p:nvPr>
            <p:ph idx="1"/>
            <p:extLst>
              <p:ext uri="{D42A27DB-BD31-4B8C-83A1-F6EECF244321}">
                <p14:modId xmlns:p14="http://schemas.microsoft.com/office/powerpoint/2010/main" val="2203843034"/>
              </p:ext>
            </p:extLst>
          </p:nvPr>
        </p:nvGraphicFramePr>
        <p:xfrm>
          <a:off x="1450479" y="1989621"/>
          <a:ext cx="9604375" cy="3449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2113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29D491-E81E-4BF1-A6A5-0DF78CA75120}"/>
              </a:ext>
            </a:extLst>
          </p:cNvPr>
          <p:cNvSpPr>
            <a:spLocks noGrp="1"/>
          </p:cNvSpPr>
          <p:nvPr>
            <p:ph type="title"/>
          </p:nvPr>
        </p:nvSpPr>
        <p:spPr/>
        <p:txBody>
          <a:bodyPr/>
          <a:lstStyle/>
          <a:p>
            <a:r>
              <a:rPr lang="uk-UA" dirty="0"/>
              <a:t>Законодавство Австрії</a:t>
            </a:r>
            <a:endParaRPr lang="de-AT" dirty="0"/>
          </a:p>
        </p:txBody>
      </p:sp>
      <p:sp>
        <p:nvSpPr>
          <p:cNvPr id="3" name="Inhaltsplatzhalter 2">
            <a:extLst>
              <a:ext uri="{FF2B5EF4-FFF2-40B4-BE49-F238E27FC236}">
                <a16:creationId xmlns:a16="http://schemas.microsoft.com/office/drawing/2014/main" id="{DA22CF91-8101-4004-BCCB-B1AB1D3C38BD}"/>
              </a:ext>
            </a:extLst>
          </p:cNvPr>
          <p:cNvSpPr>
            <a:spLocks noGrp="1"/>
          </p:cNvSpPr>
          <p:nvPr>
            <p:ph idx="1"/>
          </p:nvPr>
        </p:nvSpPr>
        <p:spPr/>
        <p:txBody>
          <a:bodyPr/>
          <a:lstStyle/>
          <a:p>
            <a:pPr marL="0" indent="0">
              <a:buNone/>
            </a:pPr>
            <a:r>
              <a:rPr lang="ru-RU" dirty="0"/>
              <a:t>Закон «Про притулок» 2005 року (AsylG 2005) уповноважує федеральний уряд за погодженням з Головним комітетом Національної ради під час збройного конфлікту видавати постанови щодо статусу груп іноземців, які безпосередньо постраждали та які не знаходять іншого захисту щодо права тимчасового проживання на федеральній території Австрії.</a:t>
            </a:r>
          </a:p>
        </p:txBody>
      </p:sp>
    </p:spTree>
    <p:extLst>
      <p:ext uri="{BB962C8B-B14F-4D97-AF65-F5344CB8AC3E}">
        <p14:creationId xmlns:p14="http://schemas.microsoft.com/office/powerpoint/2010/main" val="1047434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67CC09-C368-4662-A757-DD05C779E233}"/>
              </a:ext>
            </a:extLst>
          </p:cNvPr>
          <p:cNvSpPr>
            <a:spLocks noGrp="1"/>
          </p:cNvSpPr>
          <p:nvPr>
            <p:ph type="title"/>
          </p:nvPr>
        </p:nvSpPr>
        <p:spPr>
          <a:xfrm>
            <a:off x="0" y="365125"/>
            <a:ext cx="12192000" cy="2593975"/>
          </a:xfrm>
        </p:spPr>
        <p:txBody>
          <a:bodyPr>
            <a:normAutofit/>
          </a:bodyPr>
          <a:lstStyle/>
          <a:p>
            <a:r>
              <a:rPr lang="ru-RU" dirty="0"/>
              <a:t>Постанова Федерального уряду про тимчасове право на проживання для осіб, переміщених з України (Vertrieben-Verordnung - VertriebenenVO) 10 березня 2022 року</a:t>
            </a:r>
            <a:endParaRPr lang="de-AT" dirty="0"/>
          </a:p>
        </p:txBody>
      </p:sp>
      <p:sp>
        <p:nvSpPr>
          <p:cNvPr id="3" name="Inhaltsplatzhalter 2">
            <a:extLst>
              <a:ext uri="{FF2B5EF4-FFF2-40B4-BE49-F238E27FC236}">
                <a16:creationId xmlns:a16="http://schemas.microsoft.com/office/drawing/2014/main" id="{A8B44FAA-D575-4DC3-803E-EFE74A5E8787}"/>
              </a:ext>
            </a:extLst>
          </p:cNvPr>
          <p:cNvSpPr>
            <a:spLocks noGrp="1"/>
          </p:cNvSpPr>
          <p:nvPr>
            <p:ph idx="1"/>
          </p:nvPr>
        </p:nvSpPr>
        <p:spPr>
          <a:xfrm>
            <a:off x="520700" y="2372139"/>
            <a:ext cx="10833100" cy="3804823"/>
          </a:xfrm>
        </p:spPr>
        <p:txBody>
          <a:bodyPr>
            <a:normAutofit lnSpcReduction="10000"/>
          </a:bodyPr>
          <a:lstStyle/>
          <a:p>
            <a:pPr marL="0" indent="0">
              <a:buNone/>
            </a:pPr>
            <a:r>
              <a:rPr lang="ru-RU" dirty="0"/>
              <a:t>Встановлює право на проживання в Австрії людям, які були змушені покинути Україну з 24 лютого 2022 року через війну: </a:t>
            </a:r>
          </a:p>
          <a:p>
            <a:r>
              <a:rPr lang="ru-RU" dirty="0"/>
              <a:t>громадяни України </a:t>
            </a:r>
          </a:p>
          <a:p>
            <a:r>
              <a:rPr lang="ru-RU" dirty="0"/>
              <a:t>громадяни третіх країн </a:t>
            </a:r>
          </a:p>
          <a:p>
            <a:r>
              <a:rPr lang="ru-RU" dirty="0"/>
              <a:t>особи без громадянства, які мали статус захисту в Україні до 24 лютого. </a:t>
            </a:r>
          </a:p>
          <a:p>
            <a:r>
              <a:rPr lang="ru-RU" dirty="0"/>
              <a:t>члени сім'ї, тобто подружжя, неповнолітніх дітей та інших близьких родичів, </a:t>
            </a:r>
          </a:p>
          <a:p>
            <a:pPr marL="0" indent="0">
              <a:buNone/>
            </a:pPr>
            <a:r>
              <a:rPr lang="ru-RU" dirty="0"/>
              <a:t>Право на тимчасове проживання діє до 3 березня 2023 року і автоматично продовжується на шість місяців, але не більше ніж на один рік. Особам, </a:t>
            </a:r>
            <a:r>
              <a:rPr lang="uk-UA" dirty="0"/>
              <a:t>взятим</a:t>
            </a:r>
            <a:r>
              <a:rPr lang="ru-RU" dirty="0"/>
              <a:t> </a:t>
            </a:r>
            <a:r>
              <a:rPr lang="uk-UA" dirty="0"/>
              <a:t>під</a:t>
            </a:r>
            <a:r>
              <a:rPr lang="ru-RU" dirty="0"/>
              <a:t> </a:t>
            </a:r>
            <a:r>
              <a:rPr lang="uk-UA" dirty="0"/>
              <a:t>захист видається офіційне</a:t>
            </a:r>
            <a:r>
              <a:rPr lang="ru-RU" dirty="0"/>
              <a:t> посвідчення особи.</a:t>
            </a:r>
            <a:endParaRPr lang="de-AT" dirty="0"/>
          </a:p>
        </p:txBody>
      </p:sp>
    </p:spTree>
    <p:extLst>
      <p:ext uri="{BB962C8B-B14F-4D97-AF65-F5344CB8AC3E}">
        <p14:creationId xmlns:p14="http://schemas.microsoft.com/office/powerpoint/2010/main" val="3743946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B4DCAD-9538-459F-99DC-36DEB61C6A8D}"/>
              </a:ext>
            </a:extLst>
          </p:cNvPr>
          <p:cNvSpPr>
            <a:spLocks noGrp="1"/>
          </p:cNvSpPr>
          <p:nvPr>
            <p:ph type="title"/>
          </p:nvPr>
        </p:nvSpPr>
        <p:spPr/>
        <p:txBody>
          <a:bodyPr/>
          <a:lstStyle/>
          <a:p>
            <a:r>
              <a:rPr lang="uk-UA" dirty="0"/>
              <a:t>Особливості австрійського регулювання</a:t>
            </a:r>
            <a:endParaRPr lang="de-AT" dirty="0"/>
          </a:p>
        </p:txBody>
      </p:sp>
      <p:sp>
        <p:nvSpPr>
          <p:cNvPr id="3" name="Inhaltsplatzhalter 2">
            <a:extLst>
              <a:ext uri="{FF2B5EF4-FFF2-40B4-BE49-F238E27FC236}">
                <a16:creationId xmlns:a16="http://schemas.microsoft.com/office/drawing/2014/main" id="{BDD264F7-578B-4561-82F9-865E2788FF42}"/>
              </a:ext>
            </a:extLst>
          </p:cNvPr>
          <p:cNvSpPr>
            <a:spLocks noGrp="1"/>
          </p:cNvSpPr>
          <p:nvPr>
            <p:ph idx="1"/>
          </p:nvPr>
        </p:nvSpPr>
        <p:spPr/>
        <p:txBody>
          <a:bodyPr>
            <a:normAutofit/>
          </a:bodyPr>
          <a:lstStyle/>
          <a:p>
            <a:pPr marL="0" indent="0">
              <a:buNone/>
            </a:pPr>
            <a:r>
              <a:rPr lang="ru-RU" dirty="0"/>
              <a:t>Крім громадян, які покинули Україну після 24 лютого 2022 року Австрія може у індивідуальному порядку надати захист для </a:t>
            </a:r>
          </a:p>
          <a:p>
            <a:pPr>
              <a:buFontTx/>
              <a:buChar char="-"/>
            </a:pPr>
            <a:r>
              <a:rPr lang="ru-RU" dirty="0"/>
              <a:t>осіб-негромадян України, які проживали на території України до 24 лютого 2022 року на підставі дозволу на постійне проживання та які не в змозі повернутись до безпечних умов у своїй країні або регіоні свого походження;  </a:t>
            </a:r>
          </a:p>
          <a:p>
            <a:pPr>
              <a:buFontTx/>
              <a:buChar char="-"/>
            </a:pPr>
            <a:r>
              <a:rPr lang="ru-RU" dirty="0"/>
              <a:t>громадян, які покинули Україну до 24 лютого 2022 року та не можуть повернутися додому. </a:t>
            </a:r>
          </a:p>
        </p:txBody>
      </p:sp>
    </p:spTree>
    <p:extLst>
      <p:ext uri="{BB962C8B-B14F-4D97-AF65-F5344CB8AC3E}">
        <p14:creationId xmlns:p14="http://schemas.microsoft.com/office/powerpoint/2010/main" val="4019874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8A93A1-AB08-4AE5-B0B3-BEBDE10700DE}"/>
              </a:ext>
            </a:extLst>
          </p:cNvPr>
          <p:cNvSpPr>
            <a:spLocks noGrp="1"/>
          </p:cNvSpPr>
          <p:nvPr>
            <p:ph type="title"/>
          </p:nvPr>
        </p:nvSpPr>
        <p:spPr/>
        <p:txBody>
          <a:bodyPr/>
          <a:lstStyle/>
          <a:p>
            <a:pPr algn="ctr"/>
            <a:r>
              <a:rPr lang="uk-UA" dirty="0"/>
              <a:t>Розподіл витрат на проживання </a:t>
            </a:r>
            <a:endParaRPr lang="de-AT" dirty="0"/>
          </a:p>
        </p:txBody>
      </p:sp>
      <p:graphicFrame>
        <p:nvGraphicFramePr>
          <p:cNvPr id="4" name="Inhaltsplatzhalter 3">
            <a:extLst>
              <a:ext uri="{FF2B5EF4-FFF2-40B4-BE49-F238E27FC236}">
                <a16:creationId xmlns:a16="http://schemas.microsoft.com/office/drawing/2014/main" id="{2F9B9A04-8BA6-4DFB-97A0-BB07CAB450D2}"/>
              </a:ext>
            </a:extLst>
          </p:cNvPr>
          <p:cNvGraphicFramePr>
            <a:graphicFrameLocks noGrp="1"/>
          </p:cNvGraphicFramePr>
          <p:nvPr>
            <p:ph idx="1"/>
            <p:extLst>
              <p:ext uri="{D42A27DB-BD31-4B8C-83A1-F6EECF244321}">
                <p14:modId xmlns:p14="http://schemas.microsoft.com/office/powerpoint/2010/main" val="157281396"/>
              </p:ext>
            </p:extLst>
          </p:nvPr>
        </p:nvGraphicFramePr>
        <p:xfrm>
          <a:off x="1450975" y="2016125"/>
          <a:ext cx="9604375" cy="3449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54634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424D60-4A37-4060-8A42-1A5EEE0F38FE}"/>
              </a:ext>
            </a:extLst>
          </p:cNvPr>
          <p:cNvSpPr>
            <a:spLocks noGrp="1"/>
          </p:cNvSpPr>
          <p:nvPr>
            <p:ph type="title"/>
          </p:nvPr>
        </p:nvSpPr>
        <p:spPr/>
        <p:txBody>
          <a:bodyPr/>
          <a:lstStyle/>
          <a:p>
            <a:r>
              <a:rPr lang="uk-UA" dirty="0"/>
              <a:t>Медичне забезпечення</a:t>
            </a:r>
            <a:endParaRPr lang="de-AT" dirty="0"/>
          </a:p>
        </p:txBody>
      </p:sp>
      <p:sp>
        <p:nvSpPr>
          <p:cNvPr id="3" name="Inhaltsplatzhalter 2">
            <a:extLst>
              <a:ext uri="{FF2B5EF4-FFF2-40B4-BE49-F238E27FC236}">
                <a16:creationId xmlns:a16="http://schemas.microsoft.com/office/drawing/2014/main" id="{6981ABF2-FDE5-4443-B06F-01AC8F8CA5C5}"/>
              </a:ext>
            </a:extLst>
          </p:cNvPr>
          <p:cNvSpPr>
            <a:spLocks noGrp="1"/>
          </p:cNvSpPr>
          <p:nvPr>
            <p:ph idx="1"/>
          </p:nvPr>
        </p:nvSpPr>
        <p:spPr/>
        <p:txBody>
          <a:bodyPr>
            <a:normAutofit lnSpcReduction="10000"/>
          </a:bodyPr>
          <a:lstStyle/>
          <a:p>
            <a:pPr marL="0" indent="0">
              <a:buNone/>
            </a:pPr>
            <a:r>
              <a:rPr lang="ru-RU" dirty="0"/>
              <a:t>Незалежно від тимчасового захисту з дня прибуття </a:t>
            </a:r>
            <a:r>
              <a:rPr lang="uk-UA" dirty="0"/>
              <a:t>до</a:t>
            </a:r>
            <a:r>
              <a:rPr lang="ru-RU" dirty="0"/>
              <a:t> Австрії і до вибуття (гранична межа 31 грудня 2023 року) особи, які приїхали до Австрії після 24 лютого, а також ті, хто перебував в Австрії тривалий час, але не може повернутися в Україну через </a:t>
            </a:r>
            <a:r>
              <a:rPr lang="ru-RU" dirty="0" err="1"/>
              <a:t>війну</a:t>
            </a:r>
            <a:r>
              <a:rPr lang="uk-UA" dirty="0"/>
              <a:t>,</a:t>
            </a:r>
            <a:r>
              <a:rPr lang="ru-RU" dirty="0"/>
              <a:t> отримують базове обов’язкове страхування. </a:t>
            </a:r>
          </a:p>
          <a:p>
            <a:pPr marL="0" indent="0">
              <a:buNone/>
            </a:pPr>
            <a:endParaRPr lang="ru-RU" dirty="0"/>
          </a:p>
          <a:p>
            <a:pPr marL="0" indent="0">
              <a:buNone/>
            </a:pPr>
            <a:r>
              <a:rPr lang="ru-RU" dirty="0"/>
              <a:t>Стосується тих, хто не включені в медичне страхування. </a:t>
            </a:r>
          </a:p>
          <a:p>
            <a:pPr marL="0" indent="0">
              <a:buNone/>
            </a:pPr>
            <a:endParaRPr lang="ru-RU" dirty="0"/>
          </a:p>
          <a:p>
            <a:pPr marL="0" indent="0">
              <a:buNone/>
            </a:pPr>
            <a:r>
              <a:rPr lang="ru-RU" dirty="0"/>
              <a:t>Передбачається щомісячний внесок у розмірі 94,26 євро на особу. </a:t>
            </a:r>
            <a:endParaRPr lang="de-AT" dirty="0"/>
          </a:p>
        </p:txBody>
      </p:sp>
    </p:spTree>
    <p:extLst>
      <p:ext uri="{BB962C8B-B14F-4D97-AF65-F5344CB8AC3E}">
        <p14:creationId xmlns:p14="http://schemas.microsoft.com/office/powerpoint/2010/main" val="3738771134"/>
      </p:ext>
    </p:extLst>
  </p:cSld>
  <p:clrMapOvr>
    <a:masterClrMapping/>
  </p:clrMapOvr>
</p:sld>
</file>

<file path=ppt/theme/theme1.xml><?xml version="1.0" encoding="utf-8"?>
<a:theme xmlns:a="http://schemas.openxmlformats.org/drawingml/2006/main" name="Galerie">
  <a:themeElements>
    <a:clrScheme name="Galerie">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e">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e">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26</TotalTime>
  <Words>1004</Words>
  <Application>Microsoft Office PowerPoint</Application>
  <PresentationFormat>Широкий екран</PresentationFormat>
  <Paragraphs>83</Paragraphs>
  <Slides>17</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17</vt:i4>
      </vt:variant>
    </vt:vector>
  </HeadingPairs>
  <TitlesOfParts>
    <vt:vector size="21" baseType="lpstr">
      <vt:lpstr>Arial</vt:lpstr>
      <vt:lpstr>Gill Sans MT</vt:lpstr>
      <vt:lpstr>Times New Roman</vt:lpstr>
      <vt:lpstr>Galerie</vt:lpstr>
      <vt:lpstr>Правовий статус громадян України, які постраждали від російського вторгнення, у Австрії</vt:lpstr>
      <vt:lpstr>Директива 2001/55/ЄС </vt:lpstr>
      <vt:lpstr>Рішення Ради ЄС 2022/382  (4 березня 2022 року)</vt:lpstr>
      <vt:lpstr>До кого застосовується?</vt:lpstr>
      <vt:lpstr>Законодавство Австрії</vt:lpstr>
      <vt:lpstr>Постанова Федерального уряду про тимчасове право на проживання для осіб, переміщених з України (Vertrieben-Verordnung - VertriebenenVO) 10 березня 2022 року</vt:lpstr>
      <vt:lpstr>Особливості австрійського регулювання</vt:lpstr>
      <vt:lpstr>Розподіл витрат на проживання </vt:lpstr>
      <vt:lpstr>Медичне забезпечення</vt:lpstr>
      <vt:lpstr>Тимчасовий захист у Австрії включає </vt:lpstr>
      <vt:lpstr>Презентація PowerPoint</vt:lpstr>
      <vt:lpstr>Процедура отримання</vt:lpstr>
      <vt:lpstr>Додаткові пільги, що фінансуються за рахунок земель Австрії </vt:lpstr>
      <vt:lpstr>Статистика міграції</vt:lpstr>
      <vt:lpstr> Статистика отримання статусу в Австрії</vt:lpstr>
      <vt:lpstr>Статистика 2022 року</vt:lpstr>
      <vt:lpstr>Дякую за увагу!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Правовий статус громадян України, які постраждали від російського вторгнення, у Австрії</dc:title>
  <dc:creator>Tetyana Karabin</dc:creator>
  <cp:lastModifiedBy>Yaryna Karabin</cp:lastModifiedBy>
  <cp:revision>48</cp:revision>
  <dcterms:created xsi:type="dcterms:W3CDTF">2022-05-02T06:19:12Z</dcterms:created>
  <dcterms:modified xsi:type="dcterms:W3CDTF">2022-05-04T10:53:40Z</dcterms:modified>
</cp:coreProperties>
</file>